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5" r:id="rId29"/>
    <p:sldId id="286" r:id="rId30"/>
    <p:sldId id="287" r:id="rId31"/>
    <p:sldId id="284" r:id="rId32"/>
    <p:sldId id="282" r:id="rId33"/>
  </p:sldIdLst>
  <p:sldSz cx="18288000" cy="10287000"/>
  <p:notesSz cx="6858000" cy="9144000"/>
  <p:embeddedFontLst>
    <p:embeddedFont>
      <p:font typeface="Arimo Bold" panose="020B0604020202020204" charset="0"/>
      <p:regular r:id="rId35"/>
    </p:embeddedFont>
    <p:embeddedFont>
      <p:font typeface="Arimo Italics" panose="020B0604020202020204" charset="0"/>
      <p:regular r:id="rId36"/>
    </p:embeddedFont>
    <p:embeddedFont>
      <p:font typeface="Calibri" panose="020F0502020204030204" pitchFamily="34" charset="0"/>
      <p:regular r:id="rId37"/>
      <p:bold r:id="rId38"/>
      <p:italic r:id="rId39"/>
      <p:boldItalic r:id="rId40"/>
    </p:embeddedFont>
    <p:embeddedFont>
      <p:font typeface="Poppins Bold" panose="020B0604020202020204" charset="0"/>
      <p:regular r:id="rId41"/>
      <p:bold r:id="rId42"/>
    </p:embeddedFont>
    <p:embeddedFont>
      <p:font typeface="Poppins Medium" panose="00000600000000000000" pitchFamily="2" charset="0"/>
      <p:regular r:id="rId43"/>
      <p:italic r:id="rId44"/>
    </p:embeddedFont>
    <p:embeddedFont>
      <p:font typeface="Poppins Medium Bold" panose="020B0604020202020204" charset="0"/>
      <p:regular r:id="rId45"/>
    </p:embeddedFont>
    <p:embeddedFont>
      <p:font typeface="Roboto Condensed" panose="02000000000000000000" pitchFamily="2"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012F71"/>
    <a:srgbClr val="F091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EE351D-2383-4F8C-A43E-39BBBDEB671D}" v="1" dt="2023-12-09T03:26:28.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66759" autoAdjust="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yush Arvindbhai Arvindbhai Kakde" userId="24d8e7e6-da01-4688-bbe2-8be3d2dd0e3d" providerId="ADAL" clId="{99EE351D-2383-4F8C-A43E-39BBBDEB671D}"/>
    <pc:docChg chg="modSld">
      <pc:chgData name="Piyush Arvindbhai Arvindbhai Kakde" userId="24d8e7e6-da01-4688-bbe2-8be3d2dd0e3d" providerId="ADAL" clId="{99EE351D-2383-4F8C-A43E-39BBBDEB671D}" dt="2023-12-09T03:26:28.113" v="0"/>
      <pc:docMkLst>
        <pc:docMk/>
      </pc:docMkLst>
      <pc:sldChg chg="delSp modAnim">
        <pc:chgData name="Piyush Arvindbhai Arvindbhai Kakde" userId="24d8e7e6-da01-4688-bbe2-8be3d2dd0e3d" providerId="ADAL" clId="{99EE351D-2383-4F8C-A43E-39BBBDEB671D}" dt="2023-12-09T03:26:28.113" v="0"/>
        <pc:sldMkLst>
          <pc:docMk/>
          <pc:sldMk cId="0" sldId="256"/>
        </pc:sldMkLst>
        <pc:picChg chg="del">
          <ac:chgData name="Piyush Arvindbhai Arvindbhai Kakde" userId="24d8e7e6-da01-4688-bbe2-8be3d2dd0e3d" providerId="ADAL" clId="{99EE351D-2383-4F8C-A43E-39BBBDEB671D}" dt="2023-12-09T03:26:28.113" v="0"/>
          <ac:picMkLst>
            <pc:docMk/>
            <pc:sldMk cId="0" sldId="256"/>
            <ac:picMk id="35" creationId="{AF74FCCF-6B5C-24F1-ECFB-381E10ECD2A3}"/>
          </ac:picMkLst>
        </pc:picChg>
      </pc:sldChg>
      <pc:sldChg chg="delSp modAnim">
        <pc:chgData name="Piyush Arvindbhai Arvindbhai Kakde" userId="24d8e7e6-da01-4688-bbe2-8be3d2dd0e3d" providerId="ADAL" clId="{99EE351D-2383-4F8C-A43E-39BBBDEB671D}" dt="2023-12-09T03:26:28.113" v="0"/>
        <pc:sldMkLst>
          <pc:docMk/>
          <pc:sldMk cId="0" sldId="257"/>
        </pc:sldMkLst>
        <pc:picChg chg="del">
          <ac:chgData name="Piyush Arvindbhai Arvindbhai Kakde" userId="24d8e7e6-da01-4688-bbe2-8be3d2dd0e3d" providerId="ADAL" clId="{99EE351D-2383-4F8C-A43E-39BBBDEB671D}" dt="2023-12-09T03:26:28.113" v="0"/>
          <ac:picMkLst>
            <pc:docMk/>
            <pc:sldMk cId="0" sldId="257"/>
            <ac:picMk id="27" creationId="{E3F1B686-055C-EB00-9B4E-9AE6128936F3}"/>
          </ac:picMkLst>
        </pc:picChg>
      </pc:sldChg>
      <pc:sldChg chg="delSp modAnim">
        <pc:chgData name="Piyush Arvindbhai Arvindbhai Kakde" userId="24d8e7e6-da01-4688-bbe2-8be3d2dd0e3d" providerId="ADAL" clId="{99EE351D-2383-4F8C-A43E-39BBBDEB671D}" dt="2023-12-09T03:26:28.113" v="0"/>
        <pc:sldMkLst>
          <pc:docMk/>
          <pc:sldMk cId="0" sldId="258"/>
        </pc:sldMkLst>
        <pc:picChg chg="del">
          <ac:chgData name="Piyush Arvindbhai Arvindbhai Kakde" userId="24d8e7e6-da01-4688-bbe2-8be3d2dd0e3d" providerId="ADAL" clId="{99EE351D-2383-4F8C-A43E-39BBBDEB671D}" dt="2023-12-09T03:26:28.113" v="0"/>
          <ac:picMkLst>
            <pc:docMk/>
            <pc:sldMk cId="0" sldId="258"/>
            <ac:picMk id="22" creationId="{B86B9CFB-80CF-9382-AEC8-33BA784362A0}"/>
          </ac:picMkLst>
        </pc:picChg>
      </pc:sldChg>
      <pc:sldChg chg="delSp modAnim">
        <pc:chgData name="Piyush Arvindbhai Arvindbhai Kakde" userId="24d8e7e6-da01-4688-bbe2-8be3d2dd0e3d" providerId="ADAL" clId="{99EE351D-2383-4F8C-A43E-39BBBDEB671D}" dt="2023-12-09T03:26:28.113" v="0"/>
        <pc:sldMkLst>
          <pc:docMk/>
          <pc:sldMk cId="0" sldId="259"/>
        </pc:sldMkLst>
        <pc:picChg chg="del">
          <ac:chgData name="Piyush Arvindbhai Arvindbhai Kakde" userId="24d8e7e6-da01-4688-bbe2-8be3d2dd0e3d" providerId="ADAL" clId="{99EE351D-2383-4F8C-A43E-39BBBDEB671D}" dt="2023-12-09T03:26:28.113" v="0"/>
          <ac:picMkLst>
            <pc:docMk/>
            <pc:sldMk cId="0" sldId="259"/>
            <ac:picMk id="39" creationId="{123C28E1-0845-2165-A141-EA2BE7E1CDA1}"/>
          </ac:picMkLst>
        </pc:picChg>
      </pc:sldChg>
      <pc:sldChg chg="delSp modAnim">
        <pc:chgData name="Piyush Arvindbhai Arvindbhai Kakde" userId="24d8e7e6-da01-4688-bbe2-8be3d2dd0e3d" providerId="ADAL" clId="{99EE351D-2383-4F8C-A43E-39BBBDEB671D}" dt="2023-12-09T03:26:28.113" v="0"/>
        <pc:sldMkLst>
          <pc:docMk/>
          <pc:sldMk cId="0" sldId="260"/>
        </pc:sldMkLst>
        <pc:picChg chg="del">
          <ac:chgData name="Piyush Arvindbhai Arvindbhai Kakde" userId="24d8e7e6-da01-4688-bbe2-8be3d2dd0e3d" providerId="ADAL" clId="{99EE351D-2383-4F8C-A43E-39BBBDEB671D}" dt="2023-12-09T03:26:28.113" v="0"/>
          <ac:picMkLst>
            <pc:docMk/>
            <pc:sldMk cId="0" sldId="260"/>
            <ac:picMk id="38" creationId="{F84A7C09-F735-B657-8C85-06AFAD6FEEC4}"/>
          </ac:picMkLst>
        </pc:picChg>
      </pc:sldChg>
      <pc:sldChg chg="delSp modAnim">
        <pc:chgData name="Piyush Arvindbhai Arvindbhai Kakde" userId="24d8e7e6-da01-4688-bbe2-8be3d2dd0e3d" providerId="ADAL" clId="{99EE351D-2383-4F8C-A43E-39BBBDEB671D}" dt="2023-12-09T03:26:28.113" v="0"/>
        <pc:sldMkLst>
          <pc:docMk/>
          <pc:sldMk cId="0" sldId="261"/>
        </pc:sldMkLst>
        <pc:picChg chg="del">
          <ac:chgData name="Piyush Arvindbhai Arvindbhai Kakde" userId="24d8e7e6-da01-4688-bbe2-8be3d2dd0e3d" providerId="ADAL" clId="{99EE351D-2383-4F8C-A43E-39BBBDEB671D}" dt="2023-12-09T03:26:28.113" v="0"/>
          <ac:picMkLst>
            <pc:docMk/>
            <pc:sldMk cId="0" sldId="261"/>
            <ac:picMk id="60" creationId="{BF1EA092-0743-51CD-96CC-D77C88D97382}"/>
          </ac:picMkLst>
        </pc:picChg>
      </pc:sldChg>
      <pc:sldChg chg="delSp modAnim">
        <pc:chgData name="Piyush Arvindbhai Arvindbhai Kakde" userId="24d8e7e6-da01-4688-bbe2-8be3d2dd0e3d" providerId="ADAL" clId="{99EE351D-2383-4F8C-A43E-39BBBDEB671D}" dt="2023-12-09T03:26:28.113" v="0"/>
        <pc:sldMkLst>
          <pc:docMk/>
          <pc:sldMk cId="0" sldId="262"/>
        </pc:sldMkLst>
        <pc:picChg chg="del">
          <ac:chgData name="Piyush Arvindbhai Arvindbhai Kakde" userId="24d8e7e6-da01-4688-bbe2-8be3d2dd0e3d" providerId="ADAL" clId="{99EE351D-2383-4F8C-A43E-39BBBDEB671D}" dt="2023-12-09T03:26:28.113" v="0"/>
          <ac:picMkLst>
            <pc:docMk/>
            <pc:sldMk cId="0" sldId="262"/>
            <ac:picMk id="29" creationId="{6AFA464E-61DE-428E-C91C-37C86098320D}"/>
          </ac:picMkLst>
        </pc:picChg>
      </pc:sldChg>
      <pc:sldChg chg="delSp modAnim">
        <pc:chgData name="Piyush Arvindbhai Arvindbhai Kakde" userId="24d8e7e6-da01-4688-bbe2-8be3d2dd0e3d" providerId="ADAL" clId="{99EE351D-2383-4F8C-A43E-39BBBDEB671D}" dt="2023-12-09T03:26:28.113" v="0"/>
        <pc:sldMkLst>
          <pc:docMk/>
          <pc:sldMk cId="0" sldId="263"/>
        </pc:sldMkLst>
        <pc:picChg chg="del">
          <ac:chgData name="Piyush Arvindbhai Arvindbhai Kakde" userId="24d8e7e6-da01-4688-bbe2-8be3d2dd0e3d" providerId="ADAL" clId="{99EE351D-2383-4F8C-A43E-39BBBDEB671D}" dt="2023-12-09T03:26:28.113" v="0"/>
          <ac:picMkLst>
            <pc:docMk/>
            <pc:sldMk cId="0" sldId="263"/>
            <ac:picMk id="15" creationId="{7D0EF675-3ED6-8DC9-DE66-63416192175D}"/>
          </ac:picMkLst>
        </pc:picChg>
      </pc:sldChg>
      <pc:sldChg chg="delSp modAnim">
        <pc:chgData name="Piyush Arvindbhai Arvindbhai Kakde" userId="24d8e7e6-da01-4688-bbe2-8be3d2dd0e3d" providerId="ADAL" clId="{99EE351D-2383-4F8C-A43E-39BBBDEB671D}" dt="2023-12-09T03:26:28.113" v="0"/>
        <pc:sldMkLst>
          <pc:docMk/>
          <pc:sldMk cId="0" sldId="264"/>
        </pc:sldMkLst>
        <pc:picChg chg="del">
          <ac:chgData name="Piyush Arvindbhai Arvindbhai Kakde" userId="24d8e7e6-da01-4688-bbe2-8be3d2dd0e3d" providerId="ADAL" clId="{99EE351D-2383-4F8C-A43E-39BBBDEB671D}" dt="2023-12-09T03:26:28.113" v="0"/>
          <ac:picMkLst>
            <pc:docMk/>
            <pc:sldMk cId="0" sldId="264"/>
            <ac:picMk id="110" creationId="{893A0A4A-A4BF-8075-320D-7D35E3818A35}"/>
          </ac:picMkLst>
        </pc:picChg>
      </pc:sldChg>
      <pc:sldChg chg="delSp modAnim">
        <pc:chgData name="Piyush Arvindbhai Arvindbhai Kakde" userId="24d8e7e6-da01-4688-bbe2-8be3d2dd0e3d" providerId="ADAL" clId="{99EE351D-2383-4F8C-A43E-39BBBDEB671D}" dt="2023-12-09T03:26:28.113" v="0"/>
        <pc:sldMkLst>
          <pc:docMk/>
          <pc:sldMk cId="0" sldId="265"/>
        </pc:sldMkLst>
        <pc:picChg chg="del">
          <ac:chgData name="Piyush Arvindbhai Arvindbhai Kakde" userId="24d8e7e6-da01-4688-bbe2-8be3d2dd0e3d" providerId="ADAL" clId="{99EE351D-2383-4F8C-A43E-39BBBDEB671D}" dt="2023-12-09T03:26:28.113" v="0"/>
          <ac:picMkLst>
            <pc:docMk/>
            <pc:sldMk cId="0" sldId="265"/>
            <ac:picMk id="128" creationId="{9640311E-8E66-CB05-4CE7-4B00776CAF07}"/>
          </ac:picMkLst>
        </pc:picChg>
      </pc:sldChg>
      <pc:sldChg chg="delSp modAnim">
        <pc:chgData name="Piyush Arvindbhai Arvindbhai Kakde" userId="24d8e7e6-da01-4688-bbe2-8be3d2dd0e3d" providerId="ADAL" clId="{99EE351D-2383-4F8C-A43E-39BBBDEB671D}" dt="2023-12-09T03:26:28.113" v="0"/>
        <pc:sldMkLst>
          <pc:docMk/>
          <pc:sldMk cId="0" sldId="266"/>
        </pc:sldMkLst>
        <pc:picChg chg="del">
          <ac:chgData name="Piyush Arvindbhai Arvindbhai Kakde" userId="24d8e7e6-da01-4688-bbe2-8be3d2dd0e3d" providerId="ADAL" clId="{99EE351D-2383-4F8C-A43E-39BBBDEB671D}" dt="2023-12-09T03:26:28.113" v="0"/>
          <ac:picMkLst>
            <pc:docMk/>
            <pc:sldMk cId="0" sldId="266"/>
            <ac:picMk id="65" creationId="{32B7816C-FFD1-21BF-48D4-48F1D74CC613}"/>
          </ac:picMkLst>
        </pc:picChg>
      </pc:sldChg>
      <pc:sldChg chg="delSp modAnim">
        <pc:chgData name="Piyush Arvindbhai Arvindbhai Kakde" userId="24d8e7e6-da01-4688-bbe2-8be3d2dd0e3d" providerId="ADAL" clId="{99EE351D-2383-4F8C-A43E-39BBBDEB671D}" dt="2023-12-09T03:26:28.113" v="0"/>
        <pc:sldMkLst>
          <pc:docMk/>
          <pc:sldMk cId="0" sldId="267"/>
        </pc:sldMkLst>
        <pc:picChg chg="del">
          <ac:chgData name="Piyush Arvindbhai Arvindbhai Kakde" userId="24d8e7e6-da01-4688-bbe2-8be3d2dd0e3d" providerId="ADAL" clId="{99EE351D-2383-4F8C-A43E-39BBBDEB671D}" dt="2023-12-09T03:26:28.113" v="0"/>
          <ac:picMkLst>
            <pc:docMk/>
            <pc:sldMk cId="0" sldId="267"/>
            <ac:picMk id="53" creationId="{8963F996-90C4-219A-0AEE-8E862C420899}"/>
          </ac:picMkLst>
        </pc:picChg>
      </pc:sldChg>
      <pc:sldChg chg="delSp modAnim">
        <pc:chgData name="Piyush Arvindbhai Arvindbhai Kakde" userId="24d8e7e6-da01-4688-bbe2-8be3d2dd0e3d" providerId="ADAL" clId="{99EE351D-2383-4F8C-A43E-39BBBDEB671D}" dt="2023-12-09T03:26:28.113" v="0"/>
        <pc:sldMkLst>
          <pc:docMk/>
          <pc:sldMk cId="0" sldId="268"/>
        </pc:sldMkLst>
        <pc:picChg chg="del">
          <ac:chgData name="Piyush Arvindbhai Arvindbhai Kakde" userId="24d8e7e6-da01-4688-bbe2-8be3d2dd0e3d" providerId="ADAL" clId="{99EE351D-2383-4F8C-A43E-39BBBDEB671D}" dt="2023-12-09T03:26:28.113" v="0"/>
          <ac:picMkLst>
            <pc:docMk/>
            <pc:sldMk cId="0" sldId="268"/>
            <ac:picMk id="51" creationId="{CA45020A-9FD3-4BB8-4FF3-A74452ADE437}"/>
          </ac:picMkLst>
        </pc:picChg>
      </pc:sldChg>
      <pc:sldChg chg="delSp modAnim">
        <pc:chgData name="Piyush Arvindbhai Arvindbhai Kakde" userId="24d8e7e6-da01-4688-bbe2-8be3d2dd0e3d" providerId="ADAL" clId="{99EE351D-2383-4F8C-A43E-39BBBDEB671D}" dt="2023-12-09T03:26:28.113" v="0"/>
        <pc:sldMkLst>
          <pc:docMk/>
          <pc:sldMk cId="0" sldId="269"/>
        </pc:sldMkLst>
        <pc:picChg chg="del">
          <ac:chgData name="Piyush Arvindbhai Arvindbhai Kakde" userId="24d8e7e6-da01-4688-bbe2-8be3d2dd0e3d" providerId="ADAL" clId="{99EE351D-2383-4F8C-A43E-39BBBDEB671D}" dt="2023-12-09T03:26:28.113" v="0"/>
          <ac:picMkLst>
            <pc:docMk/>
            <pc:sldMk cId="0" sldId="269"/>
            <ac:picMk id="50" creationId="{E00C20FE-3B39-1E74-3147-2DF9A569977B}"/>
          </ac:picMkLst>
        </pc:picChg>
      </pc:sldChg>
      <pc:sldChg chg="delSp modAnim">
        <pc:chgData name="Piyush Arvindbhai Arvindbhai Kakde" userId="24d8e7e6-da01-4688-bbe2-8be3d2dd0e3d" providerId="ADAL" clId="{99EE351D-2383-4F8C-A43E-39BBBDEB671D}" dt="2023-12-09T03:26:28.113" v="0"/>
        <pc:sldMkLst>
          <pc:docMk/>
          <pc:sldMk cId="0" sldId="270"/>
        </pc:sldMkLst>
        <pc:picChg chg="del">
          <ac:chgData name="Piyush Arvindbhai Arvindbhai Kakde" userId="24d8e7e6-da01-4688-bbe2-8be3d2dd0e3d" providerId="ADAL" clId="{99EE351D-2383-4F8C-A43E-39BBBDEB671D}" dt="2023-12-09T03:26:28.113" v="0"/>
          <ac:picMkLst>
            <pc:docMk/>
            <pc:sldMk cId="0" sldId="270"/>
            <ac:picMk id="23" creationId="{40F9C496-7959-E41E-A2C4-1DBEA2EC0B0C}"/>
          </ac:picMkLst>
        </pc:picChg>
      </pc:sldChg>
      <pc:sldChg chg="delSp modAnim">
        <pc:chgData name="Piyush Arvindbhai Arvindbhai Kakde" userId="24d8e7e6-da01-4688-bbe2-8be3d2dd0e3d" providerId="ADAL" clId="{99EE351D-2383-4F8C-A43E-39BBBDEB671D}" dt="2023-12-09T03:26:28.113" v="0"/>
        <pc:sldMkLst>
          <pc:docMk/>
          <pc:sldMk cId="0" sldId="271"/>
        </pc:sldMkLst>
        <pc:picChg chg="del">
          <ac:chgData name="Piyush Arvindbhai Arvindbhai Kakde" userId="24d8e7e6-da01-4688-bbe2-8be3d2dd0e3d" providerId="ADAL" clId="{99EE351D-2383-4F8C-A43E-39BBBDEB671D}" dt="2023-12-09T03:26:28.113" v="0"/>
          <ac:picMkLst>
            <pc:docMk/>
            <pc:sldMk cId="0" sldId="271"/>
            <ac:picMk id="59" creationId="{C6C2F220-C202-A1FA-6013-9EDD8AE70ED9}"/>
          </ac:picMkLst>
        </pc:picChg>
      </pc:sldChg>
      <pc:sldChg chg="delSp modAnim">
        <pc:chgData name="Piyush Arvindbhai Arvindbhai Kakde" userId="24d8e7e6-da01-4688-bbe2-8be3d2dd0e3d" providerId="ADAL" clId="{99EE351D-2383-4F8C-A43E-39BBBDEB671D}" dt="2023-12-09T03:26:28.113" v="0"/>
        <pc:sldMkLst>
          <pc:docMk/>
          <pc:sldMk cId="0" sldId="272"/>
        </pc:sldMkLst>
        <pc:picChg chg="del">
          <ac:chgData name="Piyush Arvindbhai Arvindbhai Kakde" userId="24d8e7e6-da01-4688-bbe2-8be3d2dd0e3d" providerId="ADAL" clId="{99EE351D-2383-4F8C-A43E-39BBBDEB671D}" dt="2023-12-09T03:26:28.113" v="0"/>
          <ac:picMkLst>
            <pc:docMk/>
            <pc:sldMk cId="0" sldId="272"/>
            <ac:picMk id="90" creationId="{7DA4AFE1-6554-86CC-61C1-8E5457C5672E}"/>
          </ac:picMkLst>
        </pc:picChg>
      </pc:sldChg>
      <pc:sldChg chg="delSp modAnim">
        <pc:chgData name="Piyush Arvindbhai Arvindbhai Kakde" userId="24d8e7e6-da01-4688-bbe2-8be3d2dd0e3d" providerId="ADAL" clId="{99EE351D-2383-4F8C-A43E-39BBBDEB671D}" dt="2023-12-09T03:26:28.113" v="0"/>
        <pc:sldMkLst>
          <pc:docMk/>
          <pc:sldMk cId="0" sldId="273"/>
        </pc:sldMkLst>
        <pc:picChg chg="del">
          <ac:chgData name="Piyush Arvindbhai Arvindbhai Kakde" userId="24d8e7e6-da01-4688-bbe2-8be3d2dd0e3d" providerId="ADAL" clId="{99EE351D-2383-4F8C-A43E-39BBBDEB671D}" dt="2023-12-09T03:26:28.113" v="0"/>
          <ac:picMkLst>
            <pc:docMk/>
            <pc:sldMk cId="0" sldId="273"/>
            <ac:picMk id="77" creationId="{81CA2F4F-B8A9-E527-F779-046AF90BAA52}"/>
          </ac:picMkLst>
        </pc:picChg>
      </pc:sldChg>
      <pc:sldChg chg="delSp modAnim">
        <pc:chgData name="Piyush Arvindbhai Arvindbhai Kakde" userId="24d8e7e6-da01-4688-bbe2-8be3d2dd0e3d" providerId="ADAL" clId="{99EE351D-2383-4F8C-A43E-39BBBDEB671D}" dt="2023-12-09T03:26:28.113" v="0"/>
        <pc:sldMkLst>
          <pc:docMk/>
          <pc:sldMk cId="0" sldId="274"/>
        </pc:sldMkLst>
        <pc:picChg chg="del">
          <ac:chgData name="Piyush Arvindbhai Arvindbhai Kakde" userId="24d8e7e6-da01-4688-bbe2-8be3d2dd0e3d" providerId="ADAL" clId="{99EE351D-2383-4F8C-A43E-39BBBDEB671D}" dt="2023-12-09T03:26:28.113" v="0"/>
          <ac:picMkLst>
            <pc:docMk/>
            <pc:sldMk cId="0" sldId="274"/>
            <ac:picMk id="47" creationId="{7DC0E8C5-6787-9021-6530-BA4A3C6A3D72}"/>
          </ac:picMkLst>
        </pc:picChg>
      </pc:sldChg>
      <pc:sldChg chg="delSp modAnim">
        <pc:chgData name="Piyush Arvindbhai Arvindbhai Kakde" userId="24d8e7e6-da01-4688-bbe2-8be3d2dd0e3d" providerId="ADAL" clId="{99EE351D-2383-4F8C-A43E-39BBBDEB671D}" dt="2023-12-09T03:26:28.113" v="0"/>
        <pc:sldMkLst>
          <pc:docMk/>
          <pc:sldMk cId="0" sldId="275"/>
        </pc:sldMkLst>
        <pc:picChg chg="del">
          <ac:chgData name="Piyush Arvindbhai Arvindbhai Kakde" userId="24d8e7e6-da01-4688-bbe2-8be3d2dd0e3d" providerId="ADAL" clId="{99EE351D-2383-4F8C-A43E-39BBBDEB671D}" dt="2023-12-09T03:26:28.113" v="0"/>
          <ac:picMkLst>
            <pc:docMk/>
            <pc:sldMk cId="0" sldId="275"/>
            <ac:picMk id="10" creationId="{C15605E7-3F12-3088-9CEC-83BF4A5541E1}"/>
          </ac:picMkLst>
        </pc:picChg>
      </pc:sldChg>
      <pc:sldChg chg="delSp modAnim">
        <pc:chgData name="Piyush Arvindbhai Arvindbhai Kakde" userId="24d8e7e6-da01-4688-bbe2-8be3d2dd0e3d" providerId="ADAL" clId="{99EE351D-2383-4F8C-A43E-39BBBDEB671D}" dt="2023-12-09T03:26:28.113" v="0"/>
        <pc:sldMkLst>
          <pc:docMk/>
          <pc:sldMk cId="0" sldId="276"/>
        </pc:sldMkLst>
        <pc:picChg chg="del">
          <ac:chgData name="Piyush Arvindbhai Arvindbhai Kakde" userId="24d8e7e6-da01-4688-bbe2-8be3d2dd0e3d" providerId="ADAL" clId="{99EE351D-2383-4F8C-A43E-39BBBDEB671D}" dt="2023-12-09T03:26:28.113" v="0"/>
          <ac:picMkLst>
            <pc:docMk/>
            <pc:sldMk cId="0" sldId="276"/>
            <ac:picMk id="18" creationId="{C071F8F6-352B-DCAF-82A0-8B00076E6D83}"/>
          </ac:picMkLst>
        </pc:picChg>
      </pc:sldChg>
      <pc:sldChg chg="delSp modAnim">
        <pc:chgData name="Piyush Arvindbhai Arvindbhai Kakde" userId="24d8e7e6-da01-4688-bbe2-8be3d2dd0e3d" providerId="ADAL" clId="{99EE351D-2383-4F8C-A43E-39BBBDEB671D}" dt="2023-12-09T03:26:28.113" v="0"/>
        <pc:sldMkLst>
          <pc:docMk/>
          <pc:sldMk cId="0" sldId="277"/>
        </pc:sldMkLst>
        <pc:picChg chg="del">
          <ac:chgData name="Piyush Arvindbhai Arvindbhai Kakde" userId="24d8e7e6-da01-4688-bbe2-8be3d2dd0e3d" providerId="ADAL" clId="{99EE351D-2383-4F8C-A43E-39BBBDEB671D}" dt="2023-12-09T03:26:28.113" v="0"/>
          <ac:picMkLst>
            <pc:docMk/>
            <pc:sldMk cId="0" sldId="277"/>
            <ac:picMk id="11" creationId="{9917FD08-1842-7950-D003-B2FA4D7AA7BF}"/>
          </ac:picMkLst>
        </pc:picChg>
      </pc:sldChg>
      <pc:sldChg chg="delSp modAnim">
        <pc:chgData name="Piyush Arvindbhai Arvindbhai Kakde" userId="24d8e7e6-da01-4688-bbe2-8be3d2dd0e3d" providerId="ADAL" clId="{99EE351D-2383-4F8C-A43E-39BBBDEB671D}" dt="2023-12-09T03:26:28.113" v="0"/>
        <pc:sldMkLst>
          <pc:docMk/>
          <pc:sldMk cId="0" sldId="278"/>
        </pc:sldMkLst>
        <pc:picChg chg="del">
          <ac:chgData name="Piyush Arvindbhai Arvindbhai Kakde" userId="24d8e7e6-da01-4688-bbe2-8be3d2dd0e3d" providerId="ADAL" clId="{99EE351D-2383-4F8C-A43E-39BBBDEB671D}" dt="2023-12-09T03:26:28.113" v="0"/>
          <ac:picMkLst>
            <pc:docMk/>
            <pc:sldMk cId="0" sldId="278"/>
            <ac:picMk id="20" creationId="{34937864-6A70-2A96-D3B5-D13062360BDF}"/>
          </ac:picMkLst>
        </pc:picChg>
      </pc:sldChg>
      <pc:sldChg chg="delSp modAnim">
        <pc:chgData name="Piyush Arvindbhai Arvindbhai Kakde" userId="24d8e7e6-da01-4688-bbe2-8be3d2dd0e3d" providerId="ADAL" clId="{99EE351D-2383-4F8C-A43E-39BBBDEB671D}" dt="2023-12-09T03:26:28.113" v="0"/>
        <pc:sldMkLst>
          <pc:docMk/>
          <pc:sldMk cId="0" sldId="279"/>
        </pc:sldMkLst>
        <pc:picChg chg="del">
          <ac:chgData name="Piyush Arvindbhai Arvindbhai Kakde" userId="24d8e7e6-da01-4688-bbe2-8be3d2dd0e3d" providerId="ADAL" clId="{99EE351D-2383-4F8C-A43E-39BBBDEB671D}" dt="2023-12-09T03:26:28.113" v="0"/>
          <ac:picMkLst>
            <pc:docMk/>
            <pc:sldMk cId="0" sldId="279"/>
            <ac:picMk id="23" creationId="{350DB600-53FD-0C17-BF06-5D07344D3D63}"/>
          </ac:picMkLst>
        </pc:picChg>
      </pc:sldChg>
      <pc:sldChg chg="delSp modAnim">
        <pc:chgData name="Piyush Arvindbhai Arvindbhai Kakde" userId="24d8e7e6-da01-4688-bbe2-8be3d2dd0e3d" providerId="ADAL" clId="{99EE351D-2383-4F8C-A43E-39BBBDEB671D}" dt="2023-12-09T03:26:28.113" v="0"/>
        <pc:sldMkLst>
          <pc:docMk/>
          <pc:sldMk cId="0" sldId="280"/>
        </pc:sldMkLst>
        <pc:picChg chg="del">
          <ac:chgData name="Piyush Arvindbhai Arvindbhai Kakde" userId="24d8e7e6-da01-4688-bbe2-8be3d2dd0e3d" providerId="ADAL" clId="{99EE351D-2383-4F8C-A43E-39BBBDEB671D}" dt="2023-12-09T03:26:28.113" v="0"/>
          <ac:picMkLst>
            <pc:docMk/>
            <pc:sldMk cId="0" sldId="280"/>
            <ac:picMk id="9" creationId="{77A2BD65-CB88-C887-66A4-E8254A87E0B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Welcome, everyone, and thank you for joining our presentation. We are a dedicated team of four—myself, Piyush, alongside Karan, Monika, and Timothy. We have undertaken a project centered on revenue prediction for Airbnb hosts.  Throughout this presentation, each of us will guide you through different segments of our project. We will culminate with a demonstration of how our predictive model can empower Airbnb hosts to improve their revenue. Stay tuned as we unfold the narrative of data-driven success in hospitality.</a:t>
            </a:r>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79835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buFont typeface="+mj-lt"/>
              <a:buAutoNum type="arabicPeriod"/>
            </a:pPr>
            <a:r>
              <a:rPr lang="en-US" b="0" i="0">
                <a:solidFill>
                  <a:srgbClr val="374151"/>
                </a:solidFill>
                <a:effectLst/>
                <a:latin typeface="Söhne"/>
              </a:rPr>
              <a:t>Our first model is XG Boost, which is a powerful machine learning algorithm from the family of gradient boosting methods. It's designed to be highly efficient, and scalable. The model therefore resulted in an R-squared of 0.7124, indicating strong predictive capabilities. The strength of XG Boost lies in its ability to manage a large number of features and its advanced regularization, which helps in reducing overfitting. Thus it is ideal for handling complex datasets, such as ours.</a:t>
            </a:r>
          </a:p>
          <a:p>
            <a:pPr algn="l">
              <a:buFont typeface="+mj-lt"/>
              <a:buAutoNum type="arabicPeriod"/>
            </a:pPr>
            <a:r>
              <a:rPr lang="en-US" b="0" i="0">
                <a:solidFill>
                  <a:srgbClr val="374151"/>
                </a:solidFill>
                <a:effectLst/>
                <a:latin typeface="Söhne"/>
              </a:rPr>
              <a:t>Building on the XG Boost, we applied grid search optimization to fine-tune the hyperparameters, resulting in an improved R-squared of 0.7201. The optimization process involved systematically working through multiple combinations of parameter tunes, cross-validating it, and determining which tune gives the best performance.</a:t>
            </a:r>
          </a:p>
          <a:p>
            <a:pPr algn="l">
              <a:buFont typeface="+mj-lt"/>
              <a:buAutoNum type="arabicPeriod"/>
            </a:pPr>
            <a:r>
              <a:rPr lang="en-US" b="0" i="0">
                <a:solidFill>
                  <a:srgbClr val="374151"/>
                </a:solidFill>
                <a:effectLst/>
                <a:latin typeface="Söhne"/>
              </a:rPr>
              <a:t>Subsequently we Identified and utilized the key variables allowing us to streamline the model and improve efficiency. This step provided us with clear insights into which variables most significantly drive the revenue trends we are predicting.</a:t>
            </a:r>
          </a:p>
          <a:p>
            <a:pPr algn="l">
              <a:buFont typeface="+mj-lt"/>
              <a:buAutoNum type="arabicPeriod"/>
            </a:pPr>
            <a:r>
              <a:rPr lang="en-US" b="0" i="0">
                <a:solidFill>
                  <a:srgbClr val="374151"/>
                </a:solidFill>
                <a:effectLst/>
                <a:latin typeface="Söhne"/>
              </a:rPr>
              <a:t>Lastly, we have the Backward Linear Regression model, where we used only the significant variables identified in the previous step. It gave us an R-squared of 0.6718. This model takes a more traditional approach, which, while simpler and less accurate than the boosted models, offers high interpretability. It's especially useful for stakeholders who prefer straightforward, easily understandable models. This model's approach begins with all candidate variables and systematically removes the least significant ones, thus focusing on the variables with the most predictive power.</a:t>
            </a:r>
          </a:p>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3074111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b="0" i="0">
                <a:solidFill>
                  <a:srgbClr val="374151"/>
                </a:solidFill>
                <a:effectLst/>
                <a:latin typeface="Söhne"/>
              </a:rPr>
              <a:t>Here we have included graphs depicting the variable importance from each of the XG Boost models. The important features include the average price from the previous evaluation period, listing type, number of bedrooms, bathrooms, etc. The screenshot on the top right  illustrates the best parameters after grid search.</a:t>
            </a:r>
          </a:p>
          <a:p>
            <a:r>
              <a:rPr lang="en-US" b="0" i="0">
                <a:solidFill>
                  <a:srgbClr val="374151"/>
                </a:solidFill>
                <a:effectLst/>
                <a:latin typeface="Söhne"/>
              </a:rPr>
              <a:t>In the optimized XG Boost, the top 20 variables have only changed slightly, indicating a stable feature significance across models. This stability suggests that the identified variables hold consistent predictive power, reinforcing the robustness of our modeling approach.</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74151"/>
                </a:solidFill>
                <a:effectLst/>
                <a:latin typeface="Söhne"/>
              </a:rPr>
              <a:t>The provided equation is the result of a backward linear regression process which has refined the model down to 18 key variables such as number of bedrooms, bathrooms, listing type etc. These variables fall into three distinct categories: property characteristics, socio-economic factors, and seasonality. The slide's illustration serves to demonstrate the practical implications of the model. For instance, </a:t>
            </a:r>
            <a:r>
              <a:rPr lang="en-US" sz="1200" b="0" i="0">
                <a:solidFill>
                  <a:srgbClr val="000000"/>
                </a:solidFill>
                <a:effectLst/>
                <a:latin typeface="Poppins Medium"/>
              </a:rPr>
              <a:t>i</a:t>
            </a:r>
            <a:r>
              <a:rPr lang="en-US" sz="1200">
                <a:solidFill>
                  <a:srgbClr val="000000"/>
                </a:solidFill>
                <a:latin typeface="Poppins Medium"/>
              </a:rPr>
              <a:t>ncreasing the number of bedrooms by 1 results in a $113 rise in total revenue, all else being equal.</a:t>
            </a:r>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Today, we will introduce a predictive model designed to forecast Airbnb property revenues in Dallas. By analyzing historical data and identifying key revenue drivers, our model offers hosts actionable insights to optimize their earnings in a dynamic market</a:t>
            </a:r>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689923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br>
              <a:rPr lang="en-US" dirty="0"/>
            </a:br>
            <a:r>
              <a:rPr lang="en-US" b="0" i="0" dirty="0">
                <a:solidFill>
                  <a:srgbClr val="374151"/>
                </a:solidFill>
                <a:effectLst/>
                <a:latin typeface="Söhne"/>
              </a:rPr>
              <a:t>Airbnb, established in 2007 by Joe </a:t>
            </a:r>
            <a:r>
              <a:rPr lang="en-US" b="0" i="0" dirty="0" err="1">
                <a:solidFill>
                  <a:srgbClr val="374151"/>
                </a:solidFill>
                <a:effectLst/>
                <a:latin typeface="Söhne"/>
              </a:rPr>
              <a:t>Gebbia</a:t>
            </a:r>
            <a:r>
              <a:rPr lang="en-US" b="0" i="0" dirty="0">
                <a:solidFill>
                  <a:srgbClr val="374151"/>
                </a:solidFill>
                <a:effectLst/>
                <a:latin typeface="Söhne"/>
              </a:rPr>
              <a:t> and Brian </a:t>
            </a:r>
            <a:r>
              <a:rPr lang="en-US" b="0" i="0" dirty="0" err="1">
                <a:solidFill>
                  <a:srgbClr val="374151"/>
                </a:solidFill>
                <a:effectLst/>
                <a:latin typeface="Söhne"/>
              </a:rPr>
              <a:t>Chesky</a:t>
            </a:r>
            <a:r>
              <a:rPr lang="en-US" b="0" i="0" dirty="0">
                <a:solidFill>
                  <a:srgbClr val="374151"/>
                </a:solidFill>
                <a:effectLst/>
                <a:latin typeface="Söhne"/>
              </a:rPr>
              <a:t>, revolutionized accommodation rental by linking hosts with guests through a digital platform. It boasts over 7 million active listings globally as of mid-2023, with a presence in over 220 countries and regions. By the end of 2022, Airbnb had facilitated earnings of $180 billion for hosts and maintained listings in more than 100,000 cities and towns, offering a wide array of lodging options like apartments, beach houses, and cabins.</a:t>
            </a:r>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2118169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While the opportunity to earn through Airbnb is significant, hosts face the challenge of pricing their listings competitively while maximizing revenue. Our aim with this model is to project potential earnings for the Quarter ahead, by analyzing a mix of critical factors. These include the unique attributes of each property, the socio economic conditions and seasonality.</a:t>
            </a:r>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782168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Airbnb's "What’s My Place Worth?" tool provides prospective hosts with an estimate of potential earnings from their listings. This interactive tool considers factors like location, listing type, and the number of bedrooms to suggest a nightly rate. However, it doesn't account for a broader range of variables that can influence revenue, such as socio-economic factors, detailed property characteristics, or seasonal trends, which are crucial for a more comprehensive revenue prediction.</a:t>
            </a:r>
            <a:endParaRPr lang="en-IN"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901095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-Perfecting core features: Add more features in the app</a:t>
            </a:r>
          </a:p>
          <a:p>
            <a:r>
              <a:rPr lang="en-US" dirty="0"/>
              <a:t>-Making hosting mainstream: Making hosting as common as travelling</a:t>
            </a:r>
          </a:p>
          <a:p>
            <a:r>
              <a:rPr lang="en-US" dirty="0"/>
              <a:t>-When more hosts will include listings guests will have more options to choose from thereby improving customer experience</a:t>
            </a:r>
            <a:endParaRPr lang="en-US" b="0" i="0" dirty="0">
              <a:solidFill>
                <a:srgbClr val="374151"/>
              </a:solidFill>
              <a:effectLst/>
              <a:latin typeface="Söhne"/>
            </a:endParaRPr>
          </a:p>
          <a:p>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Airbnb's strategic objectives, as outlined in their Q3 2023 shareholder letter, include mainstreaming hosting as common as travelling and enhancing core services. In pursuit of this, Airbnb is planning to launch over 350 features, focusing on customer service, transparent pricing, and tools for competitive host pricing. This aligns with hosts' interests in accurately forecasting potential revenue from their listings. The ability to predict earnings is crucial for hosts to make informed decisions about their properties. This shift not only benefits hosts financially but also enriches guest experiences by offering a wider array of choices. In essence, more hosts mean more diverse options, leading to a better, more personalized experience for guests.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r>
              <a:rPr lang="en-US" b="1" i="0">
                <a:solidFill>
                  <a:srgbClr val="374151"/>
                </a:solidFill>
                <a:effectLst/>
                <a:latin typeface="Söhne"/>
              </a:rPr>
              <a:t>Overview of Dataset:</a:t>
            </a:r>
            <a:r>
              <a:rPr lang="en-US" b="0" i="0">
                <a:solidFill>
                  <a:srgbClr val="374151"/>
                </a:solidFill>
                <a:effectLst/>
                <a:latin typeface="Söhne"/>
              </a:rPr>
              <a:t> "Our dataset is expansive, encompassing 48,711 rows. Each row is a unique narrative, representing an Airbnb listing's journey through different </a:t>
            </a:r>
            <a:r>
              <a:rPr lang="en-US" b="0" i="0" err="1">
                <a:solidFill>
                  <a:srgbClr val="374151"/>
                </a:solidFill>
                <a:effectLst/>
                <a:latin typeface="Söhne"/>
              </a:rPr>
              <a:t>Superhost</a:t>
            </a:r>
            <a:r>
              <a:rPr lang="en-US" b="0" i="0">
                <a:solidFill>
                  <a:srgbClr val="374151"/>
                </a:solidFill>
                <a:effectLst/>
                <a:latin typeface="Söhne"/>
              </a:rPr>
              <a:t> evaluation periods. With 95 columns in this dataset, we have a wealth of information, though some columns contain duplicated data, reflecting different facets of the same story."</a:t>
            </a:r>
          </a:p>
          <a:p>
            <a:pPr algn="l"/>
            <a:r>
              <a:rPr lang="en-US" b="1" i="0">
                <a:solidFill>
                  <a:srgbClr val="374151"/>
                </a:solidFill>
                <a:effectLst/>
                <a:latin typeface="Söhne"/>
              </a:rPr>
              <a:t>Key Features of the Dataset:</a:t>
            </a:r>
            <a:r>
              <a:rPr lang="en-US" b="0" i="0">
                <a:solidFill>
                  <a:srgbClr val="374151"/>
                </a:solidFill>
                <a:effectLst/>
                <a:latin typeface="Söhne"/>
              </a:rPr>
              <a:t> "In this dataset, see current and historical performance metrics. However, a point to note - there's a significant absence of data in the 'revenue' column, with 16,861 missing values. </a:t>
            </a:r>
          </a:p>
          <a:p>
            <a:pPr algn="l"/>
            <a:r>
              <a:rPr lang="en-US" b="1" i="0" err="1">
                <a:solidFill>
                  <a:srgbClr val="374151"/>
                </a:solidFill>
                <a:effectLst/>
                <a:latin typeface="Söhne"/>
              </a:rPr>
              <a:t>Superhost</a:t>
            </a:r>
            <a:r>
              <a:rPr lang="en-US" b="1" i="0">
                <a:solidFill>
                  <a:srgbClr val="374151"/>
                </a:solidFill>
                <a:effectLst/>
                <a:latin typeface="Söhne"/>
              </a:rPr>
              <a:t> Evaluation Periods:</a:t>
            </a:r>
            <a:r>
              <a:rPr lang="en-US" b="0" i="0">
                <a:solidFill>
                  <a:srgbClr val="374151"/>
                </a:solidFill>
                <a:effectLst/>
                <a:latin typeface="Söhne"/>
              </a:rPr>
              <a:t> "The </a:t>
            </a:r>
            <a:r>
              <a:rPr lang="en-US" b="0" i="0" err="1">
                <a:solidFill>
                  <a:srgbClr val="374151"/>
                </a:solidFill>
                <a:effectLst/>
                <a:latin typeface="Söhne"/>
              </a:rPr>
              <a:t>Superhost</a:t>
            </a:r>
            <a:r>
              <a:rPr lang="en-US" b="0" i="0">
                <a:solidFill>
                  <a:srgbClr val="374151"/>
                </a:solidFill>
                <a:effectLst/>
                <a:latin typeface="Söhne"/>
              </a:rPr>
              <a:t> evaluation periods, ranging from 5 to 20, are pivotal. They offer us a time-lapse view of each listing's performance, allowing us to track and analyze a listing’s journey.”</a:t>
            </a:r>
          </a:p>
          <a:p>
            <a:pPr algn="l"/>
            <a:r>
              <a:rPr lang="en-US" b="0" i="0">
                <a:solidFill>
                  <a:srgbClr val="374151"/>
                </a:solidFill>
                <a:effectLst/>
                <a:latin typeface="Söhne"/>
              </a:rPr>
              <a:t>Each evaluation period is 3 months long basically representing a quarter in a year. For example, </a:t>
            </a:r>
            <a:r>
              <a:rPr lang="en-US" b="0" i="0" err="1">
                <a:solidFill>
                  <a:srgbClr val="374151"/>
                </a:solidFill>
                <a:effectLst/>
                <a:latin typeface="Söhne"/>
              </a:rPr>
              <a:t>superhost</a:t>
            </a:r>
            <a:r>
              <a:rPr lang="en-US" b="0" i="0">
                <a:solidFill>
                  <a:srgbClr val="374151"/>
                </a:solidFill>
                <a:effectLst/>
                <a:latin typeface="Söhne"/>
              </a:rPr>
              <a:t> period 5 is from July 1</a:t>
            </a:r>
            <a:r>
              <a:rPr lang="en-US" b="0" i="0" baseline="30000">
                <a:solidFill>
                  <a:srgbClr val="374151"/>
                </a:solidFill>
                <a:effectLst/>
                <a:latin typeface="Söhne"/>
              </a:rPr>
              <a:t>st</a:t>
            </a:r>
            <a:r>
              <a:rPr lang="en-US" b="0" i="0">
                <a:solidFill>
                  <a:srgbClr val="374151"/>
                </a:solidFill>
                <a:effectLst/>
                <a:latin typeface="Söhne"/>
              </a:rPr>
              <a:t> to September 30</a:t>
            </a:r>
            <a:r>
              <a:rPr lang="en-US" b="0" i="0" baseline="30000">
                <a:solidFill>
                  <a:srgbClr val="374151"/>
                </a:solidFill>
                <a:effectLst/>
                <a:latin typeface="Söhne"/>
              </a:rPr>
              <a:t>th</a:t>
            </a:r>
            <a:r>
              <a:rPr lang="en-US" b="0" i="0">
                <a:solidFill>
                  <a:srgbClr val="374151"/>
                </a:solidFill>
                <a:effectLst/>
                <a:latin typeface="Söhne"/>
              </a:rPr>
              <a:t> and the time period of data checked is July 1</a:t>
            </a:r>
            <a:r>
              <a:rPr lang="en-US" b="0" i="0" baseline="30000">
                <a:solidFill>
                  <a:srgbClr val="374151"/>
                </a:solidFill>
                <a:effectLst/>
                <a:latin typeface="Söhne"/>
              </a:rPr>
              <a:t>st</a:t>
            </a:r>
            <a:r>
              <a:rPr lang="en-US" b="0" i="0">
                <a:solidFill>
                  <a:srgbClr val="374151"/>
                </a:solidFill>
                <a:effectLst/>
                <a:latin typeface="Söhne"/>
              </a:rPr>
              <a:t> 2016 to June 30</a:t>
            </a:r>
            <a:r>
              <a:rPr lang="en-US" b="0" i="0" baseline="30000">
                <a:solidFill>
                  <a:srgbClr val="374151"/>
                </a:solidFill>
                <a:effectLst/>
                <a:latin typeface="Söhne"/>
              </a:rPr>
              <a:t>th</a:t>
            </a:r>
            <a:r>
              <a:rPr lang="en-US" b="0" i="0">
                <a:solidFill>
                  <a:srgbClr val="374151"/>
                </a:solidFill>
                <a:effectLst/>
                <a:latin typeface="Söhne"/>
              </a:rPr>
              <a:t> 2015</a:t>
            </a:r>
          </a:p>
          <a:p>
            <a:pPr algn="l"/>
            <a:r>
              <a:rPr lang="en-US" b="1" i="0">
                <a:solidFill>
                  <a:srgbClr val="374151"/>
                </a:solidFill>
                <a:effectLst/>
                <a:latin typeface="Söhne"/>
              </a:rPr>
              <a:t>Inconsistencies in Data:</a:t>
            </a:r>
            <a:r>
              <a:rPr lang="en-US" b="0" i="0">
                <a:solidFill>
                  <a:srgbClr val="374151"/>
                </a:solidFill>
                <a:effectLst/>
                <a:latin typeface="Söhne"/>
              </a:rPr>
              <a:t> "A critical observation here - 9,348 property IDs lack consistent data across all evaluation periods. This inconsistency is a reminder of the dynamic and ever-evolving nature of Airbnb listings and the challenges in data collection."</a:t>
            </a:r>
          </a:p>
          <a:p>
            <a:pPr algn="l"/>
            <a:r>
              <a:rPr lang="en-US" b="1" i="0">
                <a:solidFill>
                  <a:srgbClr val="374151"/>
                </a:solidFill>
                <a:effectLst/>
                <a:latin typeface="Söhne"/>
              </a:rPr>
              <a:t>Variable Types:</a:t>
            </a:r>
            <a:r>
              <a:rPr lang="en-US" b="0" i="0">
                <a:solidFill>
                  <a:srgbClr val="374151"/>
                </a:solidFill>
                <a:effectLst/>
                <a:latin typeface="Söhne"/>
              </a:rPr>
              <a:t> Two sets of variables that provide historical data are </a:t>
            </a:r>
            <a:endParaRPr lang="en-IN"/>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96191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653442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a:solidFill>
                  <a:srgbClr val="374151"/>
                </a:solidFill>
                <a:effectLst/>
                <a:latin typeface="Söhne"/>
              </a:rPr>
              <a:t>In this slide, we explore our three-step approach to balancing accuracy and interpretability in model development. Initially, we developed a high-accuracy model with low interpretability to maximize predictive performance. Next, we identified the important variables influencing the model, which aided in understanding the driving factors behind revenue. We then removed the less important variables and fit it into a much simpler model. While this model has slightly lower accuracy, it provides higher interpretability.</a:t>
            </a:r>
          </a:p>
          <a:p>
            <a:endParaRPr lang="en-US" b="0" i="0">
              <a:solidFill>
                <a:srgbClr val="374151"/>
              </a:solidFill>
              <a:effectLst/>
              <a:latin typeface="Söhne"/>
            </a:endParaRPr>
          </a:p>
          <a:p>
            <a:r>
              <a:rPr lang="en-US" b="0" i="0">
                <a:solidFill>
                  <a:srgbClr val="374151"/>
                </a:solidFill>
                <a:effectLst/>
                <a:latin typeface="Söhne"/>
              </a:rPr>
              <a:t>The graph illustrates the trade off across models between accuracy and interpretability.</a:t>
            </a:r>
            <a:endParaRPr lang="en-IN"/>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62334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oolsToo_Slide" descr="ToolsToo_Slide">
            <a:extLst>
              <a:ext uri="{FF2B5EF4-FFF2-40B4-BE49-F238E27FC236}">
                <a16:creationId xmlns:a16="http://schemas.microsoft.com/office/drawing/2014/main" id="{D6EC1B30-1B7C-4231-965B-B76AFDFAD8F8}"/>
              </a:ext>
            </a:extLst>
          </p:cNvPr>
          <p:cNvSpPr/>
          <p:nvPr userDrawn="1"/>
        </p:nvSpPr>
        <p:spPr>
          <a:xfrm>
            <a:off x="0" y="0"/>
            <a:ext cx="18288000" cy="1028700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news.airbnb.com/airbnb-q3-2023-financial-results/" TargetMode="External"/><Relationship Id="rId2" Type="http://schemas.openxmlformats.org/officeDocument/2006/relationships/hyperlink" Target="https://www.airbnb.com/host/homes" TargetMode="External"/><Relationship Id="rId1" Type="http://schemas.openxmlformats.org/officeDocument/2006/relationships/slideLayout" Target="../slideLayouts/slideLayout7.xml"/><Relationship Id="rId5" Type="http://schemas.openxmlformats.org/officeDocument/2006/relationships/hyperlink" Target="https://www.airdna.co/industry-report/2023-us-airdna-outlook-report" TargetMode="External"/><Relationship Id="rId4" Type="http://schemas.openxmlformats.org/officeDocument/2006/relationships/hyperlink" Target="https://community.withairbnb.com/t5/Ask-about-your-listing/Estimating-Revenue/m-p/1704423"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1235494" y="6712126"/>
            <a:ext cx="4576012" cy="0"/>
          </a:xfrm>
          <a:prstGeom prst="line">
            <a:avLst/>
          </a:prstGeom>
          <a:ln w="95250" cap="rnd">
            <a:solidFill>
              <a:srgbClr val="014A74"/>
            </a:solidFill>
            <a:prstDash val="solid"/>
            <a:headEnd type="none" w="sm" len="sm"/>
            <a:tailEnd type="none" w="sm" len="sm"/>
          </a:ln>
        </p:spPr>
        <p:txBody>
          <a:bodyPr/>
          <a:lstStyle/>
          <a:p>
            <a:endParaRPr lang="en-IN"/>
          </a:p>
        </p:txBody>
      </p:sp>
      <p:sp>
        <p:nvSpPr>
          <p:cNvPr id="3" name="AutoShape 3"/>
          <p:cNvSpPr/>
          <p:nvPr/>
        </p:nvSpPr>
        <p:spPr>
          <a:xfrm rot="-5400000">
            <a:off x="-1235494" y="3269081"/>
            <a:ext cx="4576012" cy="0"/>
          </a:xfrm>
          <a:prstGeom prst="line">
            <a:avLst/>
          </a:prstGeom>
          <a:ln w="95250" cap="rnd">
            <a:solidFill>
              <a:srgbClr val="012F71"/>
            </a:solidFill>
            <a:prstDash val="solid"/>
            <a:headEnd type="none" w="sm" len="sm"/>
            <a:tailEnd type="none" w="sm" len="sm"/>
          </a:ln>
        </p:spPr>
        <p:txBody>
          <a:bodyPr/>
          <a:lstStyle/>
          <a:p>
            <a:endParaRPr lang="en-IN"/>
          </a:p>
        </p:txBody>
      </p:sp>
      <p:sp>
        <p:nvSpPr>
          <p:cNvPr id="4" name="AutoShape 4"/>
          <p:cNvSpPr/>
          <p:nvPr/>
        </p:nvSpPr>
        <p:spPr>
          <a:xfrm rot="-9614">
            <a:off x="3049113" y="8688458"/>
            <a:ext cx="4236484" cy="0"/>
          </a:xfrm>
          <a:prstGeom prst="line">
            <a:avLst/>
          </a:prstGeom>
          <a:ln w="28575" cap="rnd">
            <a:solidFill>
              <a:srgbClr val="014A74"/>
            </a:solidFill>
            <a:prstDash val="solid"/>
            <a:headEnd type="none" w="sm" len="sm"/>
            <a:tailEnd type="none" w="sm" len="sm"/>
          </a:ln>
        </p:spPr>
        <p:txBody>
          <a:bodyPr/>
          <a:lstStyle/>
          <a:p>
            <a:endParaRPr lang="en-IN"/>
          </a:p>
        </p:txBody>
      </p:sp>
      <p:grpSp>
        <p:nvGrpSpPr>
          <p:cNvPr id="5" name="Group 5"/>
          <p:cNvGrpSpPr/>
          <p:nvPr/>
        </p:nvGrpSpPr>
        <p:grpSpPr>
          <a:xfrm>
            <a:off x="3049075" y="8705010"/>
            <a:ext cx="2715391" cy="553290"/>
            <a:chOff x="0" y="0"/>
            <a:chExt cx="996703" cy="203089"/>
          </a:xfrm>
        </p:grpSpPr>
        <p:sp>
          <p:nvSpPr>
            <p:cNvPr id="6" name="Freeform 6"/>
            <p:cNvSpPr/>
            <p:nvPr/>
          </p:nvSpPr>
          <p:spPr>
            <a:xfrm>
              <a:off x="0" y="0"/>
              <a:ext cx="996703" cy="203089"/>
            </a:xfrm>
            <a:custGeom>
              <a:avLst/>
              <a:gdLst/>
              <a:ahLst/>
              <a:cxnLst/>
              <a:rect l="l" t="t" r="r" b="b"/>
              <a:pathLst>
                <a:path w="996703" h="203089">
                  <a:moveTo>
                    <a:pt x="0" y="0"/>
                  </a:moveTo>
                  <a:lnTo>
                    <a:pt x="996703" y="0"/>
                  </a:lnTo>
                  <a:lnTo>
                    <a:pt x="996703" y="203089"/>
                  </a:lnTo>
                  <a:lnTo>
                    <a:pt x="0" y="203089"/>
                  </a:lnTo>
                  <a:close/>
                </a:path>
              </a:pathLst>
            </a:custGeom>
            <a:solidFill>
              <a:srgbClr val="012F71"/>
            </a:solidFill>
          </p:spPr>
          <p:txBody>
            <a:bodyPr/>
            <a:lstStyle/>
            <a:p>
              <a:endParaRPr lang="en-IN"/>
            </a:p>
          </p:txBody>
        </p:sp>
      </p:grpSp>
      <p:grpSp>
        <p:nvGrpSpPr>
          <p:cNvPr id="7" name="Group 7"/>
          <p:cNvGrpSpPr/>
          <p:nvPr/>
        </p:nvGrpSpPr>
        <p:grpSpPr>
          <a:xfrm>
            <a:off x="1677242" y="-18353"/>
            <a:ext cx="885763" cy="1078585"/>
            <a:chOff x="0" y="0"/>
            <a:chExt cx="2771140" cy="3374390"/>
          </a:xfrm>
        </p:grpSpPr>
        <p:sp>
          <p:nvSpPr>
            <p:cNvPr id="8" name="Freeform 8"/>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2F71"/>
            </a:solidFill>
          </p:spPr>
          <p:txBody>
            <a:bodyPr/>
            <a:lstStyle/>
            <a:p>
              <a:endParaRPr lang="en-IN"/>
            </a:p>
          </p:txBody>
        </p:sp>
      </p:grpSp>
      <p:sp>
        <p:nvSpPr>
          <p:cNvPr id="9" name="TextBox 9"/>
          <p:cNvSpPr txBox="1"/>
          <p:nvPr/>
        </p:nvSpPr>
        <p:spPr>
          <a:xfrm>
            <a:off x="1677242" y="3203726"/>
            <a:ext cx="8456289" cy="1574597"/>
          </a:xfrm>
          <a:prstGeom prst="rect">
            <a:avLst/>
          </a:prstGeom>
        </p:spPr>
        <p:txBody>
          <a:bodyPr lIns="0" tIns="0" rIns="0" bIns="0" rtlCol="0" anchor="t">
            <a:spAutoFit/>
          </a:bodyPr>
          <a:lstStyle/>
          <a:p>
            <a:pPr>
              <a:lnSpc>
                <a:spcPts val="12961"/>
              </a:lnSpc>
            </a:pPr>
            <a:r>
              <a:rPr lang="en-US" sz="9258">
                <a:solidFill>
                  <a:srgbClr val="000000"/>
                </a:solidFill>
                <a:latin typeface="Poppins Bold"/>
              </a:rPr>
              <a:t>Airbnb</a:t>
            </a:r>
          </a:p>
        </p:txBody>
      </p:sp>
      <p:sp>
        <p:nvSpPr>
          <p:cNvPr id="10" name="TextBox 10"/>
          <p:cNvSpPr txBox="1"/>
          <p:nvPr/>
        </p:nvSpPr>
        <p:spPr>
          <a:xfrm>
            <a:off x="1712277" y="2370836"/>
            <a:ext cx="6547112" cy="448785"/>
          </a:xfrm>
          <a:prstGeom prst="rect">
            <a:avLst/>
          </a:prstGeom>
        </p:spPr>
        <p:txBody>
          <a:bodyPr lIns="0" tIns="0" rIns="0" bIns="0" rtlCol="0" anchor="t">
            <a:spAutoFit/>
          </a:bodyPr>
          <a:lstStyle/>
          <a:p>
            <a:pPr>
              <a:lnSpc>
                <a:spcPts val="3613"/>
              </a:lnSpc>
            </a:pPr>
            <a:r>
              <a:rPr lang="en-US" sz="2581" dirty="0">
                <a:solidFill>
                  <a:srgbClr val="F09113"/>
                </a:solidFill>
                <a:latin typeface="Poppins Medium"/>
              </a:rPr>
              <a:t>REVENUE ESTIMATION FOR PROPERTIES</a:t>
            </a:r>
          </a:p>
        </p:txBody>
      </p:sp>
      <p:sp>
        <p:nvSpPr>
          <p:cNvPr id="11" name="TextBox 11"/>
          <p:cNvSpPr txBox="1"/>
          <p:nvPr/>
        </p:nvSpPr>
        <p:spPr>
          <a:xfrm>
            <a:off x="3407039" y="8751872"/>
            <a:ext cx="3047463" cy="405995"/>
          </a:xfrm>
          <a:prstGeom prst="rect">
            <a:avLst/>
          </a:prstGeom>
        </p:spPr>
        <p:txBody>
          <a:bodyPr lIns="0" tIns="0" rIns="0" bIns="0" rtlCol="0" anchor="t">
            <a:spAutoFit/>
          </a:bodyPr>
          <a:lstStyle/>
          <a:p>
            <a:pPr>
              <a:lnSpc>
                <a:spcPts val="3347"/>
              </a:lnSpc>
            </a:pPr>
            <a:r>
              <a:rPr lang="en-US" sz="2390">
                <a:solidFill>
                  <a:srgbClr val="FFFFFF"/>
                </a:solidFill>
                <a:latin typeface="Poppins Medium"/>
              </a:rPr>
              <a:t>Get started</a:t>
            </a:r>
          </a:p>
        </p:txBody>
      </p:sp>
      <p:sp>
        <p:nvSpPr>
          <p:cNvPr id="12" name="TextBox 12"/>
          <p:cNvSpPr txBox="1"/>
          <p:nvPr/>
        </p:nvSpPr>
        <p:spPr>
          <a:xfrm>
            <a:off x="1677242" y="5250601"/>
            <a:ext cx="6582146" cy="726683"/>
          </a:xfrm>
          <a:prstGeom prst="rect">
            <a:avLst/>
          </a:prstGeom>
        </p:spPr>
        <p:txBody>
          <a:bodyPr lIns="0" tIns="0" rIns="0" bIns="0" rtlCol="0" anchor="t">
            <a:spAutoFit/>
          </a:bodyPr>
          <a:lstStyle/>
          <a:p>
            <a:pPr>
              <a:lnSpc>
                <a:spcPts val="2996"/>
              </a:lnSpc>
            </a:pPr>
            <a:r>
              <a:rPr lang="en-US" sz="2140">
                <a:solidFill>
                  <a:srgbClr val="EEB022"/>
                </a:solidFill>
                <a:latin typeface="Poppins Medium"/>
              </a:rPr>
              <a:t>Group members: Piyush Kakde, Karan Karnik, Monika Madugula, Timothy Samuel</a:t>
            </a:r>
          </a:p>
        </p:txBody>
      </p:sp>
      <p:sp>
        <p:nvSpPr>
          <p:cNvPr id="13" name="Freeform 13"/>
          <p:cNvSpPr/>
          <p:nvPr/>
        </p:nvSpPr>
        <p:spPr>
          <a:xfrm>
            <a:off x="11416437" y="-49885"/>
            <a:ext cx="6871563" cy="10336885"/>
          </a:xfrm>
          <a:custGeom>
            <a:avLst/>
            <a:gdLst/>
            <a:ahLst/>
            <a:cxnLst/>
            <a:rect l="l" t="t" r="r" b="b"/>
            <a:pathLst>
              <a:path w="6871563" h="10336885">
                <a:moveTo>
                  <a:pt x="0" y="0"/>
                </a:moveTo>
                <a:lnTo>
                  <a:pt x="6871563" y="0"/>
                </a:lnTo>
                <a:lnTo>
                  <a:pt x="6871563" y="10336885"/>
                </a:lnTo>
                <a:lnTo>
                  <a:pt x="0" y="10336885"/>
                </a:lnTo>
                <a:lnTo>
                  <a:pt x="0" y="0"/>
                </a:lnTo>
                <a:close/>
              </a:path>
            </a:pathLst>
          </a:custGeom>
          <a:blipFill>
            <a:blip r:embed="rId3"/>
            <a:stretch>
              <a:fillRect l="-59318" r="-68605"/>
            </a:stretch>
          </a:blipFill>
        </p:spPr>
        <p:txBody>
          <a:bodyPr/>
          <a:lstStyle/>
          <a:p>
            <a:endParaRPr lang="en-IN"/>
          </a:p>
        </p:txBody>
      </p:sp>
      <p:sp>
        <p:nvSpPr>
          <p:cNvPr id="14" name="Freeform 14"/>
          <p:cNvSpPr/>
          <p:nvPr/>
        </p:nvSpPr>
        <p:spPr>
          <a:xfrm>
            <a:off x="11505302" y="5288701"/>
            <a:ext cx="7315200" cy="3098985"/>
          </a:xfrm>
          <a:custGeom>
            <a:avLst/>
            <a:gdLst/>
            <a:ahLst/>
            <a:cxnLst/>
            <a:rect l="l" t="t" r="r" b="b"/>
            <a:pathLst>
              <a:path w="7315200" h="3098985">
                <a:moveTo>
                  <a:pt x="0" y="0"/>
                </a:moveTo>
                <a:lnTo>
                  <a:pt x="7315200" y="0"/>
                </a:lnTo>
                <a:lnTo>
                  <a:pt x="7315200" y="3098984"/>
                </a:lnTo>
                <a:lnTo>
                  <a:pt x="0" y="3098984"/>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34036"/>
    </mc:Choice>
    <mc:Fallback>
      <p:transition spd="slow" advTm="340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4726106"/>
            <a:ext cx="3976616" cy="4532194"/>
            <a:chOff x="0" y="0"/>
            <a:chExt cx="2086401" cy="2377894"/>
          </a:xfrm>
        </p:grpSpPr>
        <p:sp>
          <p:nvSpPr>
            <p:cNvPr id="3" name="Freeform 3"/>
            <p:cNvSpPr/>
            <p:nvPr/>
          </p:nvSpPr>
          <p:spPr>
            <a:xfrm>
              <a:off x="0" y="0"/>
              <a:ext cx="2086401" cy="2377894"/>
            </a:xfrm>
            <a:custGeom>
              <a:avLst/>
              <a:gdLst/>
              <a:ahLst/>
              <a:cxnLst/>
              <a:rect l="l" t="t" r="r" b="b"/>
              <a:pathLst>
                <a:path w="2086401" h="2377894">
                  <a:moveTo>
                    <a:pt x="1961941" y="59690"/>
                  </a:moveTo>
                  <a:cubicBezTo>
                    <a:pt x="1997501" y="59690"/>
                    <a:pt x="2026711" y="88900"/>
                    <a:pt x="2026711" y="124460"/>
                  </a:cubicBezTo>
                  <a:lnTo>
                    <a:pt x="2026711" y="2253434"/>
                  </a:lnTo>
                  <a:cubicBezTo>
                    <a:pt x="2026711" y="2288994"/>
                    <a:pt x="1997501" y="2318204"/>
                    <a:pt x="1961941" y="2318204"/>
                  </a:cubicBezTo>
                  <a:lnTo>
                    <a:pt x="124460" y="2318204"/>
                  </a:lnTo>
                  <a:cubicBezTo>
                    <a:pt x="88900" y="2318204"/>
                    <a:pt x="59690" y="2288994"/>
                    <a:pt x="59690" y="2253434"/>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2253434"/>
                  </a:lnTo>
                  <a:cubicBezTo>
                    <a:pt x="0" y="2322014"/>
                    <a:pt x="55880" y="2377894"/>
                    <a:pt x="124460" y="2377894"/>
                  </a:cubicBezTo>
                  <a:lnTo>
                    <a:pt x="1961941" y="2377894"/>
                  </a:lnTo>
                  <a:cubicBezTo>
                    <a:pt x="2030521" y="2377894"/>
                    <a:pt x="2086401" y="2322014"/>
                    <a:pt x="2086401" y="2253434"/>
                  </a:cubicBezTo>
                  <a:lnTo>
                    <a:pt x="2086401" y="124460"/>
                  </a:lnTo>
                  <a:cubicBezTo>
                    <a:pt x="2086401" y="55880"/>
                    <a:pt x="2030521" y="0"/>
                    <a:pt x="1961941" y="0"/>
                  </a:cubicBezTo>
                  <a:close/>
                </a:path>
              </a:pathLst>
            </a:custGeom>
            <a:solidFill>
              <a:srgbClr val="012F71"/>
            </a:solidFill>
          </p:spPr>
          <p:txBody>
            <a:bodyPr/>
            <a:lstStyle/>
            <a:p>
              <a:endParaRPr lang="en-IN"/>
            </a:p>
          </p:txBody>
        </p:sp>
      </p:grpSp>
      <p:grpSp>
        <p:nvGrpSpPr>
          <p:cNvPr id="4" name="Group 4"/>
          <p:cNvGrpSpPr/>
          <p:nvPr/>
        </p:nvGrpSpPr>
        <p:grpSpPr>
          <a:xfrm>
            <a:off x="6116202" y="4726106"/>
            <a:ext cx="3976616" cy="4424631"/>
            <a:chOff x="0" y="0"/>
            <a:chExt cx="2086401" cy="2321459"/>
          </a:xfrm>
        </p:grpSpPr>
        <p:sp>
          <p:nvSpPr>
            <p:cNvPr id="5" name="Freeform 5"/>
            <p:cNvSpPr/>
            <p:nvPr/>
          </p:nvSpPr>
          <p:spPr>
            <a:xfrm>
              <a:off x="0" y="0"/>
              <a:ext cx="2086401" cy="2321460"/>
            </a:xfrm>
            <a:custGeom>
              <a:avLst/>
              <a:gdLst/>
              <a:ahLst/>
              <a:cxnLst/>
              <a:rect l="l" t="t" r="r" b="b"/>
              <a:pathLst>
                <a:path w="2086401" h="2321460">
                  <a:moveTo>
                    <a:pt x="1961941" y="59690"/>
                  </a:moveTo>
                  <a:cubicBezTo>
                    <a:pt x="1997501" y="59690"/>
                    <a:pt x="2026711" y="88900"/>
                    <a:pt x="2026711" y="124460"/>
                  </a:cubicBezTo>
                  <a:lnTo>
                    <a:pt x="2026711" y="2197000"/>
                  </a:lnTo>
                  <a:cubicBezTo>
                    <a:pt x="2026711" y="2232560"/>
                    <a:pt x="1997501" y="2261770"/>
                    <a:pt x="1961941" y="2261770"/>
                  </a:cubicBezTo>
                  <a:lnTo>
                    <a:pt x="124460" y="2261770"/>
                  </a:lnTo>
                  <a:cubicBezTo>
                    <a:pt x="88900" y="2261770"/>
                    <a:pt x="59690" y="2232560"/>
                    <a:pt x="59690" y="219700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2197000"/>
                  </a:lnTo>
                  <a:cubicBezTo>
                    <a:pt x="0" y="2265580"/>
                    <a:pt x="55880" y="2321460"/>
                    <a:pt x="124460" y="2321460"/>
                  </a:cubicBezTo>
                  <a:lnTo>
                    <a:pt x="1961941" y="2321460"/>
                  </a:lnTo>
                  <a:cubicBezTo>
                    <a:pt x="2030521" y="2321460"/>
                    <a:pt x="2086401" y="2265580"/>
                    <a:pt x="2086401" y="2197000"/>
                  </a:cubicBezTo>
                  <a:lnTo>
                    <a:pt x="2086401" y="124460"/>
                  </a:lnTo>
                  <a:cubicBezTo>
                    <a:pt x="2086401" y="55880"/>
                    <a:pt x="2030521" y="0"/>
                    <a:pt x="1961941" y="0"/>
                  </a:cubicBezTo>
                  <a:close/>
                </a:path>
              </a:pathLst>
            </a:custGeom>
            <a:solidFill>
              <a:srgbClr val="012F71"/>
            </a:solidFill>
          </p:spPr>
          <p:txBody>
            <a:bodyPr/>
            <a:lstStyle/>
            <a:p>
              <a:endParaRPr lang="en-IN"/>
            </a:p>
          </p:txBody>
        </p:sp>
      </p:grpSp>
      <p:grpSp>
        <p:nvGrpSpPr>
          <p:cNvPr id="6" name="Group 6"/>
          <p:cNvGrpSpPr/>
          <p:nvPr/>
        </p:nvGrpSpPr>
        <p:grpSpPr>
          <a:xfrm>
            <a:off x="1677242" y="-18353"/>
            <a:ext cx="885763" cy="1078585"/>
            <a:chOff x="0" y="0"/>
            <a:chExt cx="2771140" cy="3374390"/>
          </a:xfrm>
        </p:grpSpPr>
        <p:sp>
          <p:nvSpPr>
            <p:cNvPr id="7" name="Freeform 7"/>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grpSp>
        <p:nvGrpSpPr>
          <p:cNvPr id="8" name="Group 8"/>
          <p:cNvGrpSpPr/>
          <p:nvPr/>
        </p:nvGrpSpPr>
        <p:grpSpPr>
          <a:xfrm>
            <a:off x="10559544" y="4726106"/>
            <a:ext cx="3976616" cy="4424631"/>
            <a:chOff x="0" y="0"/>
            <a:chExt cx="2086401" cy="2321459"/>
          </a:xfrm>
        </p:grpSpPr>
        <p:sp>
          <p:nvSpPr>
            <p:cNvPr id="9" name="Freeform 9"/>
            <p:cNvSpPr/>
            <p:nvPr/>
          </p:nvSpPr>
          <p:spPr>
            <a:xfrm>
              <a:off x="0" y="0"/>
              <a:ext cx="2086401" cy="2321460"/>
            </a:xfrm>
            <a:custGeom>
              <a:avLst/>
              <a:gdLst/>
              <a:ahLst/>
              <a:cxnLst/>
              <a:rect l="l" t="t" r="r" b="b"/>
              <a:pathLst>
                <a:path w="2086401" h="2321460">
                  <a:moveTo>
                    <a:pt x="1961941" y="59690"/>
                  </a:moveTo>
                  <a:cubicBezTo>
                    <a:pt x="1997501" y="59690"/>
                    <a:pt x="2026711" y="88900"/>
                    <a:pt x="2026711" y="124460"/>
                  </a:cubicBezTo>
                  <a:lnTo>
                    <a:pt x="2026711" y="2197000"/>
                  </a:lnTo>
                  <a:cubicBezTo>
                    <a:pt x="2026711" y="2232560"/>
                    <a:pt x="1997501" y="2261770"/>
                    <a:pt x="1961941" y="2261770"/>
                  </a:cubicBezTo>
                  <a:lnTo>
                    <a:pt x="124460" y="2261770"/>
                  </a:lnTo>
                  <a:cubicBezTo>
                    <a:pt x="88900" y="2261770"/>
                    <a:pt x="59690" y="2232560"/>
                    <a:pt x="59690" y="2197000"/>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2197000"/>
                  </a:lnTo>
                  <a:cubicBezTo>
                    <a:pt x="0" y="2265580"/>
                    <a:pt x="55880" y="2321460"/>
                    <a:pt x="124460" y="2321460"/>
                  </a:cubicBezTo>
                  <a:lnTo>
                    <a:pt x="1961941" y="2321460"/>
                  </a:lnTo>
                  <a:cubicBezTo>
                    <a:pt x="2030521" y="2321460"/>
                    <a:pt x="2086401" y="2265580"/>
                    <a:pt x="2086401" y="2197000"/>
                  </a:cubicBezTo>
                  <a:lnTo>
                    <a:pt x="2086401" y="124460"/>
                  </a:lnTo>
                  <a:cubicBezTo>
                    <a:pt x="2086401" y="55880"/>
                    <a:pt x="2030521" y="0"/>
                    <a:pt x="1961941" y="0"/>
                  </a:cubicBezTo>
                  <a:close/>
                </a:path>
              </a:pathLst>
            </a:custGeom>
            <a:solidFill>
              <a:srgbClr val="012F71"/>
            </a:solidFill>
          </p:spPr>
          <p:txBody>
            <a:bodyPr/>
            <a:lstStyle/>
            <a:p>
              <a:endParaRPr lang="en-IN"/>
            </a:p>
          </p:txBody>
        </p:sp>
      </p:grpSp>
      <p:sp>
        <p:nvSpPr>
          <p:cNvPr id="10" name="Freeform 10"/>
          <p:cNvSpPr/>
          <p:nvPr/>
        </p:nvSpPr>
        <p:spPr>
          <a:xfrm>
            <a:off x="15002885" y="-24942"/>
            <a:ext cx="5883021" cy="10336885"/>
          </a:xfrm>
          <a:custGeom>
            <a:avLst/>
            <a:gdLst/>
            <a:ahLst/>
            <a:cxnLst/>
            <a:rect l="l" t="t" r="r" b="b"/>
            <a:pathLst>
              <a:path w="5883021" h="10336885">
                <a:moveTo>
                  <a:pt x="0" y="0"/>
                </a:moveTo>
                <a:lnTo>
                  <a:pt x="5883021" y="0"/>
                </a:lnTo>
                <a:lnTo>
                  <a:pt x="5883021" y="10336884"/>
                </a:lnTo>
                <a:lnTo>
                  <a:pt x="0" y="10336884"/>
                </a:lnTo>
                <a:lnTo>
                  <a:pt x="0" y="0"/>
                </a:lnTo>
                <a:close/>
              </a:path>
            </a:pathLst>
          </a:custGeom>
          <a:blipFill>
            <a:blip r:embed="rId3"/>
            <a:stretch>
              <a:fillRect l="-16260" r="-804"/>
            </a:stretch>
          </a:blipFill>
        </p:spPr>
        <p:txBody>
          <a:bodyPr/>
          <a:lstStyle/>
          <a:p>
            <a:endParaRPr lang="en-IN"/>
          </a:p>
        </p:txBody>
      </p:sp>
      <p:sp>
        <p:nvSpPr>
          <p:cNvPr id="11" name="TextBox 11"/>
          <p:cNvSpPr txBox="1"/>
          <p:nvPr/>
        </p:nvSpPr>
        <p:spPr>
          <a:xfrm>
            <a:off x="1992356" y="4991472"/>
            <a:ext cx="779093" cy="614267"/>
          </a:xfrm>
          <a:prstGeom prst="rect">
            <a:avLst/>
          </a:prstGeom>
        </p:spPr>
        <p:txBody>
          <a:bodyPr lIns="0" tIns="0" rIns="0" bIns="0" rtlCol="0" anchor="t">
            <a:spAutoFit/>
          </a:bodyPr>
          <a:lstStyle/>
          <a:p>
            <a:pPr>
              <a:lnSpc>
                <a:spcPts val="5030"/>
              </a:lnSpc>
            </a:pPr>
            <a:r>
              <a:rPr lang="en-US" sz="3593">
                <a:solidFill>
                  <a:srgbClr val="EEB022"/>
                </a:solidFill>
                <a:latin typeface="Poppins Medium"/>
              </a:rPr>
              <a:t>01</a:t>
            </a:r>
          </a:p>
        </p:txBody>
      </p:sp>
      <p:sp>
        <p:nvSpPr>
          <p:cNvPr id="12" name="TextBox 12"/>
          <p:cNvSpPr txBox="1"/>
          <p:nvPr/>
        </p:nvSpPr>
        <p:spPr>
          <a:xfrm>
            <a:off x="6382896" y="5000997"/>
            <a:ext cx="753380" cy="611271"/>
          </a:xfrm>
          <a:prstGeom prst="rect">
            <a:avLst/>
          </a:prstGeom>
        </p:spPr>
        <p:txBody>
          <a:bodyPr lIns="0" tIns="0" rIns="0" bIns="0" rtlCol="0" anchor="t">
            <a:spAutoFit/>
          </a:bodyPr>
          <a:lstStyle/>
          <a:p>
            <a:pPr>
              <a:lnSpc>
                <a:spcPts val="5090"/>
              </a:lnSpc>
            </a:pPr>
            <a:r>
              <a:rPr lang="en-US" sz="3636">
                <a:solidFill>
                  <a:srgbClr val="EEB022"/>
                </a:solidFill>
                <a:latin typeface="Poppins Medium"/>
              </a:rPr>
              <a:t>02</a:t>
            </a:r>
          </a:p>
        </p:txBody>
      </p:sp>
      <p:sp>
        <p:nvSpPr>
          <p:cNvPr id="13" name="TextBox 13"/>
          <p:cNvSpPr txBox="1"/>
          <p:nvPr/>
        </p:nvSpPr>
        <p:spPr>
          <a:xfrm>
            <a:off x="2575700" y="5029572"/>
            <a:ext cx="2582753" cy="670750"/>
          </a:xfrm>
          <a:prstGeom prst="rect">
            <a:avLst/>
          </a:prstGeom>
        </p:spPr>
        <p:txBody>
          <a:bodyPr lIns="0" tIns="0" rIns="0" bIns="0" rtlCol="0" anchor="t">
            <a:spAutoFit/>
          </a:bodyPr>
          <a:lstStyle/>
          <a:p>
            <a:pPr>
              <a:lnSpc>
                <a:spcPts val="2786"/>
              </a:lnSpc>
            </a:pPr>
            <a:r>
              <a:rPr lang="en-US" sz="1990">
                <a:solidFill>
                  <a:srgbClr val="012F71"/>
                </a:solidFill>
                <a:latin typeface="Poppins Medium Bold"/>
              </a:rPr>
              <a:t>Removed Irrelevant Records</a:t>
            </a:r>
          </a:p>
        </p:txBody>
      </p:sp>
      <p:sp>
        <p:nvSpPr>
          <p:cNvPr id="14" name="TextBox 14"/>
          <p:cNvSpPr txBox="1"/>
          <p:nvPr/>
        </p:nvSpPr>
        <p:spPr>
          <a:xfrm>
            <a:off x="7073654" y="5029572"/>
            <a:ext cx="2723890" cy="670750"/>
          </a:xfrm>
          <a:prstGeom prst="rect">
            <a:avLst/>
          </a:prstGeom>
        </p:spPr>
        <p:txBody>
          <a:bodyPr lIns="0" tIns="0" rIns="0" bIns="0" rtlCol="0" anchor="t">
            <a:spAutoFit/>
          </a:bodyPr>
          <a:lstStyle/>
          <a:p>
            <a:pPr>
              <a:lnSpc>
                <a:spcPts val="2786"/>
              </a:lnSpc>
            </a:pPr>
            <a:r>
              <a:rPr lang="en-US" sz="1990">
                <a:solidFill>
                  <a:srgbClr val="012F71"/>
                </a:solidFill>
                <a:latin typeface="Poppins Medium Bold"/>
              </a:rPr>
              <a:t>Handled Missing values</a:t>
            </a:r>
          </a:p>
        </p:txBody>
      </p:sp>
      <p:sp>
        <p:nvSpPr>
          <p:cNvPr id="15" name="TextBox 15"/>
          <p:cNvSpPr txBox="1"/>
          <p:nvPr/>
        </p:nvSpPr>
        <p:spPr>
          <a:xfrm>
            <a:off x="1992356" y="5788111"/>
            <a:ext cx="3361846" cy="3200400"/>
          </a:xfrm>
          <a:prstGeom prst="rect">
            <a:avLst/>
          </a:prstGeom>
        </p:spPr>
        <p:txBody>
          <a:bodyPr lIns="0" tIns="0" rIns="0" bIns="0" rtlCol="0" anchor="t">
            <a:spAutoFit/>
          </a:bodyPr>
          <a:lstStyle/>
          <a:p>
            <a:pPr marL="323850" lvl="1" indent="-161925">
              <a:lnSpc>
                <a:spcPts val="2100"/>
              </a:lnSpc>
              <a:buFont typeface="Arial"/>
              <a:buChar char="•"/>
            </a:pPr>
            <a:r>
              <a:rPr lang="en-US" sz="1500">
                <a:solidFill>
                  <a:srgbClr val="012F71"/>
                </a:solidFill>
                <a:latin typeface="Poppins Medium"/>
              </a:rPr>
              <a:t>Dropped rows with missing values for ‘revenue’ </a:t>
            </a:r>
          </a:p>
          <a:p>
            <a:pPr marL="323850" lvl="1" indent="-161925">
              <a:lnSpc>
                <a:spcPts val="2100"/>
              </a:lnSpc>
              <a:buFont typeface="Arial"/>
              <a:buChar char="•"/>
            </a:pPr>
            <a:r>
              <a:rPr lang="en-US" sz="1500">
                <a:solidFill>
                  <a:srgbClr val="012F71"/>
                </a:solidFill>
                <a:latin typeface="Poppins Medium"/>
              </a:rPr>
              <a:t>Dropped variables that weren’t useful in our prediction or were duplicated</a:t>
            </a:r>
          </a:p>
          <a:p>
            <a:pPr marL="323850" lvl="1" indent="-161925">
              <a:lnSpc>
                <a:spcPts val="2100"/>
              </a:lnSpc>
              <a:buFont typeface="Arial"/>
              <a:buChar char="•"/>
            </a:pPr>
            <a:r>
              <a:rPr lang="en-US" sz="1500">
                <a:solidFill>
                  <a:srgbClr val="012F71"/>
                </a:solidFill>
                <a:latin typeface="Poppins Medium"/>
              </a:rPr>
              <a:t>Dropped variables from the current evaluation period and retained those from the previous period. For instance, we kept 'prev_occupancy_rate' and dropped 'occupancy_rate'</a:t>
            </a:r>
          </a:p>
        </p:txBody>
      </p:sp>
      <p:sp>
        <p:nvSpPr>
          <p:cNvPr id="16" name="TextBox 16"/>
          <p:cNvSpPr txBox="1"/>
          <p:nvPr/>
        </p:nvSpPr>
        <p:spPr>
          <a:xfrm>
            <a:off x="6382896" y="5788111"/>
            <a:ext cx="3447611" cy="2410275"/>
          </a:xfrm>
          <a:prstGeom prst="rect">
            <a:avLst/>
          </a:prstGeom>
        </p:spPr>
        <p:txBody>
          <a:bodyPr lIns="0" tIns="0" rIns="0" bIns="0" rtlCol="0" anchor="t">
            <a:spAutoFit/>
          </a:bodyPr>
          <a:lstStyle/>
          <a:p>
            <a:pPr marL="323850" lvl="1" indent="-161925">
              <a:lnSpc>
                <a:spcPts val="2100"/>
              </a:lnSpc>
              <a:buFont typeface="Arial"/>
              <a:buChar char="•"/>
            </a:pPr>
            <a:r>
              <a:rPr lang="en-US" sz="1500">
                <a:solidFill>
                  <a:srgbClr val="012F71"/>
                </a:solidFill>
                <a:latin typeface="Poppins Medium"/>
              </a:rPr>
              <a:t>Imputed missing values for numerical variables using the median value imputation method and for categorical variables using the Mode value </a:t>
            </a:r>
            <a:r>
              <a:rPr lang="en-US" sz="1500" err="1">
                <a:solidFill>
                  <a:srgbClr val="012F71"/>
                </a:solidFill>
                <a:latin typeface="Poppins Medium"/>
              </a:rPr>
              <a:t>imputaion</a:t>
            </a:r>
            <a:r>
              <a:rPr lang="en-US" sz="1500">
                <a:solidFill>
                  <a:srgbClr val="012F71"/>
                </a:solidFill>
                <a:latin typeface="Poppins Medium"/>
              </a:rPr>
              <a:t>, after grouping the variables by 'Property Type', '</a:t>
            </a:r>
            <a:r>
              <a:rPr lang="en-US" sz="1500" err="1">
                <a:solidFill>
                  <a:srgbClr val="012F71"/>
                </a:solidFill>
                <a:latin typeface="Poppins Medium"/>
              </a:rPr>
              <a:t>Zipcode</a:t>
            </a:r>
            <a:r>
              <a:rPr lang="en-US" sz="1500">
                <a:solidFill>
                  <a:srgbClr val="012F71"/>
                </a:solidFill>
                <a:latin typeface="Poppins Medium"/>
              </a:rPr>
              <a:t>', 'Bedrooms', 'Bathrooms', and 'Max Guests'</a:t>
            </a:r>
          </a:p>
        </p:txBody>
      </p:sp>
      <p:sp>
        <p:nvSpPr>
          <p:cNvPr id="17" name="TextBox 17"/>
          <p:cNvSpPr txBox="1"/>
          <p:nvPr/>
        </p:nvSpPr>
        <p:spPr>
          <a:xfrm>
            <a:off x="10758663" y="5047881"/>
            <a:ext cx="753380" cy="605556"/>
          </a:xfrm>
          <a:prstGeom prst="rect">
            <a:avLst/>
          </a:prstGeom>
        </p:spPr>
        <p:txBody>
          <a:bodyPr lIns="0" tIns="0" rIns="0" bIns="0" rtlCol="0" anchor="t">
            <a:spAutoFit/>
          </a:bodyPr>
          <a:lstStyle/>
          <a:p>
            <a:pPr>
              <a:lnSpc>
                <a:spcPts val="5090"/>
              </a:lnSpc>
            </a:pPr>
            <a:r>
              <a:rPr lang="en-US" sz="3636">
                <a:solidFill>
                  <a:srgbClr val="EEB022"/>
                </a:solidFill>
                <a:latin typeface="Poppins Medium"/>
              </a:rPr>
              <a:t>03</a:t>
            </a:r>
          </a:p>
        </p:txBody>
      </p:sp>
      <p:sp>
        <p:nvSpPr>
          <p:cNvPr id="18" name="TextBox 18"/>
          <p:cNvSpPr txBox="1"/>
          <p:nvPr/>
        </p:nvSpPr>
        <p:spPr>
          <a:xfrm>
            <a:off x="11512044" y="5114925"/>
            <a:ext cx="2723890" cy="324388"/>
          </a:xfrm>
          <a:prstGeom prst="rect">
            <a:avLst/>
          </a:prstGeom>
        </p:spPr>
        <p:txBody>
          <a:bodyPr lIns="0" tIns="0" rIns="0" bIns="0" rtlCol="0" anchor="t">
            <a:spAutoFit/>
          </a:bodyPr>
          <a:lstStyle/>
          <a:p>
            <a:pPr>
              <a:lnSpc>
                <a:spcPts val="2786"/>
              </a:lnSpc>
            </a:pPr>
            <a:r>
              <a:rPr lang="en-US" sz="1990">
                <a:solidFill>
                  <a:srgbClr val="012F71"/>
                </a:solidFill>
                <a:latin typeface="Poppins Medium Bold"/>
              </a:rPr>
              <a:t>Outlier Treatment</a:t>
            </a:r>
          </a:p>
        </p:txBody>
      </p:sp>
      <p:sp>
        <p:nvSpPr>
          <p:cNvPr id="19" name="TextBox 19"/>
          <p:cNvSpPr txBox="1"/>
          <p:nvPr/>
        </p:nvSpPr>
        <p:spPr>
          <a:xfrm>
            <a:off x="10788751" y="5788111"/>
            <a:ext cx="3447611" cy="1600200"/>
          </a:xfrm>
          <a:prstGeom prst="rect">
            <a:avLst/>
          </a:prstGeom>
        </p:spPr>
        <p:txBody>
          <a:bodyPr lIns="0" tIns="0" rIns="0" bIns="0" rtlCol="0" anchor="t">
            <a:spAutoFit/>
          </a:bodyPr>
          <a:lstStyle/>
          <a:p>
            <a:pPr marL="323850" lvl="1" indent="-161925">
              <a:lnSpc>
                <a:spcPts val="2100"/>
              </a:lnSpc>
              <a:buFont typeface="Arial"/>
              <a:buChar char="•"/>
            </a:pPr>
            <a:r>
              <a:rPr lang="en-US" sz="1500">
                <a:solidFill>
                  <a:srgbClr val="012F71"/>
                </a:solidFill>
                <a:latin typeface="Poppins Medium"/>
              </a:rPr>
              <a:t>Used the flooring and capping method for outlier treatment</a:t>
            </a:r>
          </a:p>
          <a:p>
            <a:pPr marL="323850" lvl="1" indent="-161925">
              <a:lnSpc>
                <a:spcPts val="2100"/>
              </a:lnSpc>
              <a:buFont typeface="Arial"/>
              <a:buChar char="•"/>
            </a:pPr>
            <a:r>
              <a:rPr lang="en-US" sz="1500">
                <a:solidFill>
                  <a:srgbClr val="012F71"/>
                </a:solidFill>
                <a:latin typeface="Poppins Medium"/>
              </a:rPr>
              <a:t>Formula used to set upper and lower bounds:</a:t>
            </a:r>
          </a:p>
          <a:p>
            <a:pPr marL="647700" lvl="2" indent="-215900">
              <a:lnSpc>
                <a:spcPts val="2100"/>
              </a:lnSpc>
              <a:buFont typeface="Arial"/>
              <a:buChar char="⚬"/>
            </a:pPr>
            <a:r>
              <a:rPr lang="en-US" sz="1500">
                <a:solidFill>
                  <a:srgbClr val="012F71"/>
                </a:solidFill>
                <a:latin typeface="Poppins Medium"/>
              </a:rPr>
              <a:t>lwr_bound = q1-(1.5*IQR) upr_bound = q3+(1.5*IQR)</a:t>
            </a:r>
          </a:p>
        </p:txBody>
      </p:sp>
      <p:sp>
        <p:nvSpPr>
          <p:cNvPr id="20" name="TextBox 20"/>
          <p:cNvSpPr txBox="1"/>
          <p:nvPr/>
        </p:nvSpPr>
        <p:spPr>
          <a:xfrm>
            <a:off x="1677242" y="1423773"/>
            <a:ext cx="9979452" cy="2227651"/>
          </a:xfrm>
          <a:prstGeom prst="rect">
            <a:avLst/>
          </a:prstGeom>
        </p:spPr>
        <p:txBody>
          <a:bodyPr lIns="0" tIns="0" rIns="0" bIns="0" rtlCol="0" anchor="t">
            <a:spAutoFit/>
          </a:bodyPr>
          <a:lstStyle/>
          <a:p>
            <a:pPr>
              <a:lnSpc>
                <a:spcPts val="8991"/>
              </a:lnSpc>
            </a:pPr>
            <a:r>
              <a:rPr lang="en-US" sz="6422">
                <a:solidFill>
                  <a:srgbClr val="F09113"/>
                </a:solidFill>
                <a:latin typeface="Poppins Bold"/>
              </a:rPr>
              <a:t>Exploratory Data Analysis</a:t>
            </a:r>
          </a:p>
        </p:txBody>
      </p:sp>
      <p:sp>
        <p:nvSpPr>
          <p:cNvPr id="21" name="TextBox 21"/>
          <p:cNvSpPr txBox="1"/>
          <p:nvPr/>
        </p:nvSpPr>
        <p:spPr>
          <a:xfrm>
            <a:off x="1677242" y="3927911"/>
            <a:ext cx="4379669" cy="464820"/>
          </a:xfrm>
          <a:prstGeom prst="rect">
            <a:avLst/>
          </a:prstGeom>
        </p:spPr>
        <p:txBody>
          <a:bodyPr lIns="0" tIns="0" rIns="0" bIns="0" rtlCol="0" anchor="t">
            <a:spAutoFit/>
          </a:bodyPr>
          <a:lstStyle/>
          <a:p>
            <a:pPr>
              <a:lnSpc>
                <a:spcPts val="3779"/>
              </a:lnSpc>
            </a:pPr>
            <a:r>
              <a:rPr lang="en-US" sz="2700">
                <a:solidFill>
                  <a:srgbClr val="012F71"/>
                </a:solidFill>
                <a:latin typeface="Roboto Condensed"/>
              </a:rPr>
              <a:t>Target variable: ‘revenue’</a:t>
            </a:r>
          </a:p>
        </p:txBody>
      </p:sp>
    </p:spTree>
  </p:cSld>
  <p:clrMapOvr>
    <a:masterClrMapping/>
  </p:clrMapOvr>
  <mc:AlternateContent xmlns:mc="http://schemas.openxmlformats.org/markup-compatibility/2006">
    <mc:Choice xmlns:p14="http://schemas.microsoft.com/office/powerpoint/2010/main" Requires="p14">
      <p:transition spd="slow" p14:dur="2000" advTm="89703"/>
    </mc:Choice>
    <mc:Fallback>
      <p:transition spd="slow" advTm="897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grpSp>
        <p:nvGrpSpPr>
          <p:cNvPr id="4" name="Group 4"/>
          <p:cNvGrpSpPr/>
          <p:nvPr/>
        </p:nvGrpSpPr>
        <p:grpSpPr>
          <a:xfrm>
            <a:off x="1677242" y="4726106"/>
            <a:ext cx="5279827" cy="4729600"/>
            <a:chOff x="0" y="0"/>
            <a:chExt cx="7039768" cy="6306133"/>
          </a:xfrm>
        </p:grpSpPr>
        <p:sp>
          <p:nvSpPr>
            <p:cNvPr id="5" name="Freeform 5"/>
            <p:cNvSpPr/>
            <p:nvPr/>
          </p:nvSpPr>
          <p:spPr>
            <a:xfrm>
              <a:off x="0" y="0"/>
              <a:ext cx="7039767" cy="6306133"/>
            </a:xfrm>
            <a:custGeom>
              <a:avLst/>
              <a:gdLst/>
              <a:ahLst/>
              <a:cxnLst/>
              <a:rect l="l" t="t" r="r" b="b"/>
              <a:pathLst>
                <a:path w="7039767" h="6306133">
                  <a:moveTo>
                    <a:pt x="0" y="0"/>
                  </a:moveTo>
                  <a:lnTo>
                    <a:pt x="7039767" y="0"/>
                  </a:lnTo>
                  <a:lnTo>
                    <a:pt x="7039767" y="6306133"/>
                  </a:lnTo>
                  <a:lnTo>
                    <a:pt x="0" y="6306133"/>
                  </a:lnTo>
                  <a:lnTo>
                    <a:pt x="0" y="0"/>
                  </a:lnTo>
                  <a:close/>
                </a:path>
              </a:pathLst>
            </a:custGeom>
            <a:blipFill>
              <a:blip r:embed="rId2"/>
              <a:stretch>
                <a:fillRect/>
              </a:stretch>
            </a:blipFill>
          </p:spPr>
          <p:txBody>
            <a:bodyPr/>
            <a:lstStyle/>
            <a:p>
              <a:endParaRPr lang="en-IN"/>
            </a:p>
          </p:txBody>
        </p:sp>
        <p:sp>
          <p:nvSpPr>
            <p:cNvPr id="6" name="Freeform 6"/>
            <p:cNvSpPr/>
            <p:nvPr/>
          </p:nvSpPr>
          <p:spPr>
            <a:xfrm>
              <a:off x="0" y="1520530"/>
              <a:ext cx="2234485" cy="351931"/>
            </a:xfrm>
            <a:custGeom>
              <a:avLst/>
              <a:gdLst/>
              <a:ahLst/>
              <a:cxnLst/>
              <a:rect l="l" t="t" r="r" b="b"/>
              <a:pathLst>
                <a:path w="2234485" h="351931">
                  <a:moveTo>
                    <a:pt x="0" y="0"/>
                  </a:moveTo>
                  <a:lnTo>
                    <a:pt x="2234485" y="0"/>
                  </a:lnTo>
                  <a:lnTo>
                    <a:pt x="2234485" y="351931"/>
                  </a:lnTo>
                  <a:lnTo>
                    <a:pt x="0" y="351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a:off x="5301605" y="1520530"/>
              <a:ext cx="1738163" cy="273761"/>
            </a:xfrm>
            <a:custGeom>
              <a:avLst/>
              <a:gdLst/>
              <a:ahLst/>
              <a:cxnLst/>
              <a:rect l="l" t="t" r="r" b="b"/>
              <a:pathLst>
                <a:path w="1738163" h="273761">
                  <a:moveTo>
                    <a:pt x="0" y="0"/>
                  </a:moveTo>
                  <a:lnTo>
                    <a:pt x="1738162" y="0"/>
                  </a:lnTo>
                  <a:lnTo>
                    <a:pt x="1738162" y="273760"/>
                  </a:lnTo>
                  <a:lnTo>
                    <a:pt x="0" y="2737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sp>
        <p:nvSpPr>
          <p:cNvPr id="8" name="Freeform 8"/>
          <p:cNvSpPr/>
          <p:nvPr/>
        </p:nvSpPr>
        <p:spPr>
          <a:xfrm>
            <a:off x="10647884" y="0"/>
            <a:ext cx="7640116" cy="10287000"/>
          </a:xfrm>
          <a:custGeom>
            <a:avLst/>
            <a:gdLst/>
            <a:ahLst/>
            <a:cxnLst/>
            <a:rect l="l" t="t" r="r" b="b"/>
            <a:pathLst>
              <a:path w="7640116" h="10287000">
                <a:moveTo>
                  <a:pt x="0" y="0"/>
                </a:moveTo>
                <a:lnTo>
                  <a:pt x="7640116" y="0"/>
                </a:lnTo>
                <a:lnTo>
                  <a:pt x="7640116" y="10287000"/>
                </a:lnTo>
                <a:lnTo>
                  <a:pt x="0" y="10287000"/>
                </a:lnTo>
                <a:lnTo>
                  <a:pt x="0" y="0"/>
                </a:lnTo>
                <a:close/>
              </a:path>
            </a:pathLst>
          </a:custGeom>
          <a:blipFill>
            <a:blip r:embed="rId5"/>
            <a:stretch>
              <a:fillRect l="-51427" r="-51427"/>
            </a:stretch>
          </a:blipFill>
        </p:spPr>
        <p:txBody>
          <a:bodyPr/>
          <a:lstStyle/>
          <a:p>
            <a:endParaRPr lang="en-IN"/>
          </a:p>
        </p:txBody>
      </p:sp>
      <p:sp>
        <p:nvSpPr>
          <p:cNvPr id="9" name="TextBox 9"/>
          <p:cNvSpPr txBox="1"/>
          <p:nvPr/>
        </p:nvSpPr>
        <p:spPr>
          <a:xfrm>
            <a:off x="1677242" y="1423773"/>
            <a:ext cx="9979452" cy="2227651"/>
          </a:xfrm>
          <a:prstGeom prst="rect">
            <a:avLst/>
          </a:prstGeom>
        </p:spPr>
        <p:txBody>
          <a:bodyPr lIns="0" tIns="0" rIns="0" bIns="0" rtlCol="0" anchor="t">
            <a:spAutoFit/>
          </a:bodyPr>
          <a:lstStyle/>
          <a:p>
            <a:pPr>
              <a:lnSpc>
                <a:spcPts val="8991"/>
              </a:lnSpc>
            </a:pPr>
            <a:r>
              <a:rPr lang="en-US" sz="6422">
                <a:solidFill>
                  <a:srgbClr val="F09113"/>
                </a:solidFill>
                <a:latin typeface="Poppins Bold"/>
              </a:rPr>
              <a:t>Exploratory Data Analysis</a:t>
            </a:r>
          </a:p>
        </p:txBody>
      </p:sp>
      <p:sp>
        <p:nvSpPr>
          <p:cNvPr id="10" name="TextBox 10"/>
          <p:cNvSpPr txBox="1"/>
          <p:nvPr/>
        </p:nvSpPr>
        <p:spPr>
          <a:xfrm>
            <a:off x="1677242" y="3927911"/>
            <a:ext cx="4379669" cy="464820"/>
          </a:xfrm>
          <a:prstGeom prst="rect">
            <a:avLst/>
          </a:prstGeom>
        </p:spPr>
        <p:txBody>
          <a:bodyPr lIns="0" tIns="0" rIns="0" bIns="0" rtlCol="0" anchor="t">
            <a:spAutoFit/>
          </a:bodyPr>
          <a:lstStyle/>
          <a:p>
            <a:pPr>
              <a:lnSpc>
                <a:spcPts val="3779"/>
              </a:lnSpc>
            </a:pPr>
            <a:r>
              <a:rPr lang="en-US" sz="2700">
                <a:solidFill>
                  <a:srgbClr val="012F71"/>
                </a:solidFill>
                <a:latin typeface="Roboto Condensed"/>
              </a:rPr>
              <a:t>Missing values</a:t>
            </a:r>
          </a:p>
        </p:txBody>
      </p:sp>
    </p:spTree>
  </p:cSld>
  <p:clrMapOvr>
    <a:masterClrMapping/>
  </p:clrMapOvr>
  <mc:AlternateContent xmlns:mc="http://schemas.openxmlformats.org/markup-compatibility/2006">
    <mc:Choice xmlns:p14="http://schemas.microsoft.com/office/powerpoint/2010/main" Requires="p14">
      <p:transition spd="slow" p14:dur="2000" advTm="36069"/>
    </mc:Choice>
    <mc:Fallback>
      <p:transition spd="slow" advTm="3606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4" name="Freeform 4"/>
          <p:cNvSpPr/>
          <p:nvPr/>
        </p:nvSpPr>
        <p:spPr>
          <a:xfrm>
            <a:off x="15002885" y="-24942"/>
            <a:ext cx="5883021" cy="10336885"/>
          </a:xfrm>
          <a:custGeom>
            <a:avLst/>
            <a:gdLst/>
            <a:ahLst/>
            <a:cxnLst/>
            <a:rect l="l" t="t" r="r" b="b"/>
            <a:pathLst>
              <a:path w="5883021" h="10336885">
                <a:moveTo>
                  <a:pt x="0" y="0"/>
                </a:moveTo>
                <a:lnTo>
                  <a:pt x="5883021" y="0"/>
                </a:lnTo>
                <a:lnTo>
                  <a:pt x="5883021" y="10336884"/>
                </a:lnTo>
                <a:lnTo>
                  <a:pt x="0" y="10336884"/>
                </a:lnTo>
                <a:lnTo>
                  <a:pt x="0" y="0"/>
                </a:lnTo>
                <a:close/>
              </a:path>
            </a:pathLst>
          </a:custGeom>
          <a:blipFill>
            <a:blip r:embed="rId2"/>
            <a:stretch>
              <a:fillRect l="-16260" r="-804"/>
            </a:stretch>
          </a:blipFill>
        </p:spPr>
        <p:txBody>
          <a:bodyPr/>
          <a:lstStyle/>
          <a:p>
            <a:endParaRPr lang="en-IN"/>
          </a:p>
        </p:txBody>
      </p:sp>
      <p:sp>
        <p:nvSpPr>
          <p:cNvPr id="5" name="Freeform 5"/>
          <p:cNvSpPr/>
          <p:nvPr/>
        </p:nvSpPr>
        <p:spPr>
          <a:xfrm>
            <a:off x="1677242" y="4726106"/>
            <a:ext cx="6154161" cy="4037204"/>
          </a:xfrm>
          <a:custGeom>
            <a:avLst/>
            <a:gdLst/>
            <a:ahLst/>
            <a:cxnLst/>
            <a:rect l="l" t="t" r="r" b="b"/>
            <a:pathLst>
              <a:path w="6154161" h="4037204">
                <a:moveTo>
                  <a:pt x="0" y="0"/>
                </a:moveTo>
                <a:lnTo>
                  <a:pt x="6154161" y="0"/>
                </a:lnTo>
                <a:lnTo>
                  <a:pt x="6154161" y="4037204"/>
                </a:lnTo>
                <a:lnTo>
                  <a:pt x="0" y="4037204"/>
                </a:lnTo>
                <a:lnTo>
                  <a:pt x="0" y="0"/>
                </a:lnTo>
                <a:close/>
              </a:path>
            </a:pathLst>
          </a:custGeom>
          <a:blipFill>
            <a:blip r:embed="rId3"/>
            <a:stretch>
              <a:fillRect/>
            </a:stretch>
          </a:blipFill>
        </p:spPr>
        <p:txBody>
          <a:bodyPr/>
          <a:lstStyle/>
          <a:p>
            <a:endParaRPr lang="en-IN"/>
          </a:p>
        </p:txBody>
      </p:sp>
      <p:sp>
        <p:nvSpPr>
          <p:cNvPr id="6" name="Freeform 6"/>
          <p:cNvSpPr/>
          <p:nvPr/>
        </p:nvSpPr>
        <p:spPr>
          <a:xfrm>
            <a:off x="8413765" y="4726106"/>
            <a:ext cx="6006758" cy="3965364"/>
          </a:xfrm>
          <a:custGeom>
            <a:avLst/>
            <a:gdLst/>
            <a:ahLst/>
            <a:cxnLst/>
            <a:rect l="l" t="t" r="r" b="b"/>
            <a:pathLst>
              <a:path w="6006758" h="3965364">
                <a:moveTo>
                  <a:pt x="0" y="0"/>
                </a:moveTo>
                <a:lnTo>
                  <a:pt x="6006758" y="0"/>
                </a:lnTo>
                <a:lnTo>
                  <a:pt x="6006758" y="3965364"/>
                </a:lnTo>
                <a:lnTo>
                  <a:pt x="0" y="3965364"/>
                </a:lnTo>
                <a:lnTo>
                  <a:pt x="0" y="0"/>
                </a:lnTo>
                <a:close/>
              </a:path>
            </a:pathLst>
          </a:custGeom>
          <a:blipFill>
            <a:blip r:embed="rId4"/>
            <a:stretch>
              <a:fillRect/>
            </a:stretch>
          </a:blipFill>
        </p:spPr>
        <p:txBody>
          <a:bodyPr/>
          <a:lstStyle/>
          <a:p>
            <a:endParaRPr lang="en-IN"/>
          </a:p>
        </p:txBody>
      </p:sp>
      <p:sp>
        <p:nvSpPr>
          <p:cNvPr id="7" name="TextBox 7"/>
          <p:cNvSpPr txBox="1"/>
          <p:nvPr/>
        </p:nvSpPr>
        <p:spPr>
          <a:xfrm>
            <a:off x="1677242" y="1423773"/>
            <a:ext cx="9979452" cy="2227651"/>
          </a:xfrm>
          <a:prstGeom prst="rect">
            <a:avLst/>
          </a:prstGeom>
        </p:spPr>
        <p:txBody>
          <a:bodyPr lIns="0" tIns="0" rIns="0" bIns="0" rtlCol="0" anchor="t">
            <a:spAutoFit/>
          </a:bodyPr>
          <a:lstStyle/>
          <a:p>
            <a:pPr>
              <a:lnSpc>
                <a:spcPts val="8991"/>
              </a:lnSpc>
            </a:pPr>
            <a:r>
              <a:rPr lang="en-US" sz="6422">
                <a:solidFill>
                  <a:srgbClr val="F09113"/>
                </a:solidFill>
                <a:latin typeface="Poppins Bold"/>
              </a:rPr>
              <a:t>Exploratory Data Analysis</a:t>
            </a:r>
          </a:p>
        </p:txBody>
      </p:sp>
      <p:sp>
        <p:nvSpPr>
          <p:cNvPr id="8" name="TextBox 8"/>
          <p:cNvSpPr txBox="1"/>
          <p:nvPr/>
        </p:nvSpPr>
        <p:spPr>
          <a:xfrm>
            <a:off x="2120124" y="8975090"/>
            <a:ext cx="5272117" cy="283210"/>
          </a:xfrm>
          <a:prstGeom prst="rect">
            <a:avLst/>
          </a:prstGeom>
        </p:spPr>
        <p:txBody>
          <a:bodyPr lIns="0" tIns="0" rIns="0" bIns="0" rtlCol="0" anchor="t">
            <a:spAutoFit/>
          </a:bodyPr>
          <a:lstStyle/>
          <a:p>
            <a:pPr algn="ctr">
              <a:lnSpc>
                <a:spcPts val="2239"/>
              </a:lnSpc>
            </a:pPr>
            <a:r>
              <a:rPr lang="en-US" sz="1599">
                <a:solidFill>
                  <a:srgbClr val="F09113"/>
                </a:solidFill>
                <a:latin typeface="Arimo Bold"/>
              </a:rPr>
              <a:t>Before outlier treatment</a:t>
            </a:r>
          </a:p>
        </p:txBody>
      </p:sp>
      <p:sp>
        <p:nvSpPr>
          <p:cNvPr id="9" name="TextBox 9"/>
          <p:cNvSpPr txBox="1"/>
          <p:nvPr/>
        </p:nvSpPr>
        <p:spPr>
          <a:xfrm>
            <a:off x="9020636" y="8975090"/>
            <a:ext cx="5272117" cy="283210"/>
          </a:xfrm>
          <a:prstGeom prst="rect">
            <a:avLst/>
          </a:prstGeom>
        </p:spPr>
        <p:txBody>
          <a:bodyPr lIns="0" tIns="0" rIns="0" bIns="0" rtlCol="0" anchor="t">
            <a:spAutoFit/>
          </a:bodyPr>
          <a:lstStyle/>
          <a:p>
            <a:pPr algn="ctr">
              <a:lnSpc>
                <a:spcPts val="2239"/>
              </a:lnSpc>
            </a:pPr>
            <a:r>
              <a:rPr lang="en-US" sz="1599">
                <a:solidFill>
                  <a:srgbClr val="F09113"/>
                </a:solidFill>
                <a:latin typeface="Arimo Bold"/>
              </a:rPr>
              <a:t>After outlier treatment</a:t>
            </a:r>
          </a:p>
        </p:txBody>
      </p:sp>
      <p:sp>
        <p:nvSpPr>
          <p:cNvPr id="10" name="TextBox 10"/>
          <p:cNvSpPr txBox="1"/>
          <p:nvPr/>
        </p:nvSpPr>
        <p:spPr>
          <a:xfrm>
            <a:off x="1677242" y="3927911"/>
            <a:ext cx="4379669" cy="464820"/>
          </a:xfrm>
          <a:prstGeom prst="rect">
            <a:avLst/>
          </a:prstGeom>
        </p:spPr>
        <p:txBody>
          <a:bodyPr lIns="0" tIns="0" rIns="0" bIns="0" rtlCol="0" anchor="t">
            <a:spAutoFit/>
          </a:bodyPr>
          <a:lstStyle/>
          <a:p>
            <a:pPr>
              <a:lnSpc>
                <a:spcPts val="3779"/>
              </a:lnSpc>
            </a:pPr>
            <a:r>
              <a:rPr lang="en-US" sz="2700">
                <a:solidFill>
                  <a:srgbClr val="012F71"/>
                </a:solidFill>
                <a:latin typeface="Roboto Condensed"/>
              </a:rPr>
              <a:t>Outlier treatment</a:t>
            </a:r>
          </a:p>
        </p:txBody>
      </p:sp>
    </p:spTree>
  </p:cSld>
  <p:clrMapOvr>
    <a:masterClrMapping/>
  </p:clrMapOvr>
  <mc:AlternateContent xmlns:mc="http://schemas.openxmlformats.org/markup-compatibility/2006">
    <mc:Choice xmlns:p14="http://schemas.microsoft.com/office/powerpoint/2010/main" Requires="p14">
      <p:transition spd="slow" p14:dur="2000" advTm="24504"/>
    </mc:Choice>
    <mc:Fallback>
      <p:transition spd="slow" advTm="2450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4" name="Freeform 4"/>
          <p:cNvSpPr/>
          <p:nvPr/>
        </p:nvSpPr>
        <p:spPr>
          <a:xfrm>
            <a:off x="1028700" y="3198860"/>
            <a:ext cx="5042927" cy="2470582"/>
          </a:xfrm>
          <a:custGeom>
            <a:avLst/>
            <a:gdLst/>
            <a:ahLst/>
            <a:cxnLst/>
            <a:rect l="l" t="t" r="r" b="b"/>
            <a:pathLst>
              <a:path w="5042927" h="2470582">
                <a:moveTo>
                  <a:pt x="0" y="0"/>
                </a:moveTo>
                <a:lnTo>
                  <a:pt x="5042927" y="0"/>
                </a:lnTo>
                <a:lnTo>
                  <a:pt x="5042927" y="2470582"/>
                </a:lnTo>
                <a:lnTo>
                  <a:pt x="0" y="2470582"/>
                </a:lnTo>
                <a:lnTo>
                  <a:pt x="0" y="0"/>
                </a:lnTo>
                <a:close/>
              </a:path>
            </a:pathLst>
          </a:custGeom>
          <a:blipFill>
            <a:blip r:embed="rId2"/>
            <a:stretch>
              <a:fillRect l="-48032"/>
            </a:stretch>
          </a:blipFill>
          <a:effectLst>
            <a:outerShdw blurRad="50800" dist="38100" algn="l" rotWithShape="0">
              <a:prstClr val="black">
                <a:alpha val="40000"/>
              </a:prstClr>
            </a:outerShdw>
          </a:effectLst>
        </p:spPr>
        <p:txBody>
          <a:bodyPr/>
          <a:lstStyle/>
          <a:p>
            <a:endParaRPr lang="en-IN"/>
          </a:p>
        </p:txBody>
      </p:sp>
      <p:sp>
        <p:nvSpPr>
          <p:cNvPr id="5" name="Freeform 5"/>
          <p:cNvSpPr>
            <a:spLocks/>
          </p:cNvSpPr>
          <p:nvPr/>
        </p:nvSpPr>
        <p:spPr>
          <a:xfrm>
            <a:off x="6785464" y="3198860"/>
            <a:ext cx="1099528" cy="2470582"/>
          </a:xfrm>
          <a:custGeom>
            <a:avLst/>
            <a:gdLst/>
            <a:ahLst/>
            <a:cxnLst/>
            <a:rect l="l" t="t" r="r" b="b"/>
            <a:pathLst>
              <a:path w="1374387" h="3373496">
                <a:moveTo>
                  <a:pt x="0" y="0"/>
                </a:moveTo>
                <a:lnTo>
                  <a:pt x="1374387" y="0"/>
                </a:lnTo>
                <a:lnTo>
                  <a:pt x="1374387" y="3373496"/>
                </a:lnTo>
                <a:lnTo>
                  <a:pt x="0" y="3373496"/>
                </a:lnTo>
                <a:lnTo>
                  <a:pt x="0" y="0"/>
                </a:lnTo>
                <a:close/>
              </a:path>
            </a:pathLst>
          </a:custGeom>
          <a:blipFill>
            <a:blip r:embed="rId3"/>
            <a:stretch>
              <a:fillRect t="-9239" b="-1"/>
            </a:stretch>
          </a:blipFill>
          <a:effectLst>
            <a:outerShdw blurRad="50800" dist="38100" algn="l" rotWithShape="0">
              <a:prstClr val="black">
                <a:alpha val="40000"/>
              </a:prstClr>
            </a:outerShdw>
          </a:effectLst>
        </p:spPr>
        <p:txBody>
          <a:bodyPr/>
          <a:lstStyle/>
          <a:p>
            <a:endParaRPr lang="en-IN"/>
          </a:p>
        </p:txBody>
      </p:sp>
      <p:sp>
        <p:nvSpPr>
          <p:cNvPr id="6" name="TextBox 6"/>
          <p:cNvSpPr txBox="1"/>
          <p:nvPr/>
        </p:nvSpPr>
        <p:spPr>
          <a:xfrm>
            <a:off x="8954871" y="2085233"/>
            <a:ext cx="7817264" cy="1113627"/>
          </a:xfrm>
          <a:prstGeom prst="rect">
            <a:avLst/>
          </a:prstGeom>
        </p:spPr>
        <p:txBody>
          <a:bodyPr lIns="0" tIns="0" rIns="0" bIns="0" rtlCol="0" anchor="t">
            <a:spAutoFit/>
          </a:bodyPr>
          <a:lstStyle/>
          <a:p>
            <a:pPr>
              <a:lnSpc>
                <a:spcPts val="9036"/>
              </a:lnSpc>
            </a:pPr>
            <a:r>
              <a:rPr lang="en-US" sz="6454">
                <a:solidFill>
                  <a:srgbClr val="012F71"/>
                </a:solidFill>
                <a:latin typeface="Poppins Bold Bold"/>
              </a:rPr>
              <a:t>Feature Creation</a:t>
            </a:r>
          </a:p>
        </p:txBody>
      </p:sp>
      <p:sp>
        <p:nvSpPr>
          <p:cNvPr id="7" name="TextBox 7"/>
          <p:cNvSpPr txBox="1"/>
          <p:nvPr/>
        </p:nvSpPr>
        <p:spPr>
          <a:xfrm>
            <a:off x="8962102" y="1405808"/>
            <a:ext cx="5892642" cy="518749"/>
          </a:xfrm>
          <a:prstGeom prst="rect">
            <a:avLst/>
          </a:prstGeom>
        </p:spPr>
        <p:txBody>
          <a:bodyPr lIns="0" tIns="0" rIns="0" bIns="0" rtlCol="0" anchor="t">
            <a:spAutoFit/>
          </a:bodyPr>
          <a:lstStyle/>
          <a:p>
            <a:pPr>
              <a:lnSpc>
                <a:spcPts val="4306"/>
              </a:lnSpc>
            </a:pPr>
            <a:r>
              <a:rPr lang="en-US" sz="3076">
                <a:solidFill>
                  <a:srgbClr val="A6A6A6"/>
                </a:solidFill>
                <a:latin typeface="Poppins Medium"/>
              </a:rPr>
              <a:t>Steps in Data Transformation</a:t>
            </a:r>
          </a:p>
        </p:txBody>
      </p:sp>
      <p:sp>
        <p:nvSpPr>
          <p:cNvPr id="8" name="TextBox 8"/>
          <p:cNvSpPr txBox="1"/>
          <p:nvPr/>
        </p:nvSpPr>
        <p:spPr>
          <a:xfrm>
            <a:off x="8962102" y="3633398"/>
            <a:ext cx="6446714" cy="4568203"/>
          </a:xfrm>
          <a:prstGeom prst="rect">
            <a:avLst/>
          </a:prstGeom>
        </p:spPr>
        <p:txBody>
          <a:bodyPr lIns="0" tIns="0" rIns="0" bIns="0" rtlCol="0" anchor="t">
            <a:spAutoFit/>
          </a:bodyPr>
          <a:lstStyle/>
          <a:p>
            <a:pPr marL="437087" lvl="1" indent="-218544">
              <a:lnSpc>
                <a:spcPts val="2834"/>
              </a:lnSpc>
              <a:buFont typeface="Arial"/>
              <a:buChar char="•"/>
            </a:pPr>
            <a:r>
              <a:rPr lang="en-US" sz="2024">
                <a:solidFill>
                  <a:srgbClr val="012F71"/>
                </a:solidFill>
                <a:latin typeface="Poppins Medium"/>
              </a:rPr>
              <a:t>Added a</a:t>
            </a:r>
            <a:r>
              <a:rPr lang="en-US" sz="2024">
                <a:solidFill>
                  <a:srgbClr val="012F71"/>
                </a:solidFill>
                <a:latin typeface="Poppins Medium Bold"/>
              </a:rPr>
              <a:t> 'quarter' column</a:t>
            </a:r>
            <a:r>
              <a:rPr lang="en-US" sz="2024">
                <a:solidFill>
                  <a:srgbClr val="012F71"/>
                </a:solidFill>
                <a:latin typeface="Poppins Medium"/>
              </a:rPr>
              <a:t> to facilitate the analysis of quarterly data</a:t>
            </a:r>
          </a:p>
          <a:p>
            <a:pPr marL="437087" lvl="1" indent="-218544">
              <a:lnSpc>
                <a:spcPts val="2834"/>
              </a:lnSpc>
              <a:buFont typeface="Arial"/>
              <a:buChar char="•"/>
            </a:pPr>
            <a:r>
              <a:rPr lang="en-US" sz="2024">
                <a:solidFill>
                  <a:srgbClr val="012F71"/>
                </a:solidFill>
                <a:latin typeface="Poppins Medium"/>
              </a:rPr>
              <a:t>Used </a:t>
            </a:r>
            <a:r>
              <a:rPr lang="en-US" sz="2024">
                <a:solidFill>
                  <a:srgbClr val="012F71"/>
                </a:solidFill>
                <a:latin typeface="Poppins Medium Bold"/>
              </a:rPr>
              <a:t>one-hot encoding to process categorical variables </a:t>
            </a:r>
            <a:r>
              <a:rPr lang="en-US" sz="2024">
                <a:solidFill>
                  <a:srgbClr val="012F71"/>
                </a:solidFill>
                <a:latin typeface="Poppins Medium"/>
              </a:rPr>
              <a:t>such as, 'superhost_period_all,' 'Property Type,' 'Listing Type,' ‘quarter,’ 'Neighborhood,' and 'Pets Allowed</a:t>
            </a:r>
          </a:p>
          <a:p>
            <a:pPr marL="437087" lvl="1" indent="-218544">
              <a:lnSpc>
                <a:spcPts val="2834"/>
              </a:lnSpc>
              <a:buFont typeface="Arial"/>
              <a:buChar char="•"/>
            </a:pPr>
            <a:r>
              <a:rPr lang="en-US" sz="2024">
                <a:solidFill>
                  <a:srgbClr val="012F71"/>
                </a:solidFill>
                <a:latin typeface="Poppins Medium"/>
              </a:rPr>
              <a:t>Created a '</a:t>
            </a:r>
            <a:r>
              <a:rPr lang="en-US" sz="2024">
                <a:solidFill>
                  <a:srgbClr val="012F71"/>
                </a:solidFill>
                <a:latin typeface="Poppins Medium Bold"/>
              </a:rPr>
              <a:t>date_diff' column</a:t>
            </a:r>
            <a:r>
              <a:rPr lang="en-US" sz="2024">
                <a:solidFill>
                  <a:srgbClr val="012F71"/>
                </a:solidFill>
                <a:latin typeface="Poppins Medium"/>
              </a:rPr>
              <a:t> which calculates the number of days from the listing date on Airbnb to January 1st, 2023</a:t>
            </a:r>
          </a:p>
          <a:p>
            <a:pPr marL="437087" lvl="1" indent="-218544">
              <a:lnSpc>
                <a:spcPts val="2834"/>
              </a:lnSpc>
              <a:buFont typeface="Arial"/>
              <a:buChar char="•"/>
            </a:pPr>
            <a:r>
              <a:rPr lang="en-US" sz="2024">
                <a:solidFill>
                  <a:srgbClr val="012F71"/>
                </a:solidFill>
                <a:latin typeface="Poppins Medium Bold"/>
              </a:rPr>
              <a:t>Converted percentages to actual numbers,</a:t>
            </a:r>
            <a:r>
              <a:rPr lang="en-US" sz="2024">
                <a:solidFill>
                  <a:srgbClr val="012F71"/>
                </a:solidFill>
                <a:latin typeface="Poppins Medium"/>
              </a:rPr>
              <a:t> resulting in the creation of two new columns: 'tract_white_count' and 'tract_black_coun</a:t>
            </a:r>
          </a:p>
        </p:txBody>
      </p:sp>
      <p:sp>
        <p:nvSpPr>
          <p:cNvPr id="9" name="TextBox 9"/>
          <p:cNvSpPr txBox="1"/>
          <p:nvPr/>
        </p:nvSpPr>
        <p:spPr>
          <a:xfrm>
            <a:off x="1028700" y="7081789"/>
            <a:ext cx="5042927" cy="283210"/>
          </a:xfrm>
          <a:prstGeom prst="rect">
            <a:avLst/>
          </a:prstGeom>
        </p:spPr>
        <p:txBody>
          <a:bodyPr lIns="0" tIns="0" rIns="0" bIns="0" rtlCol="0" anchor="t">
            <a:spAutoFit/>
          </a:bodyPr>
          <a:lstStyle/>
          <a:p>
            <a:pPr algn="ctr">
              <a:lnSpc>
                <a:spcPts val="2239"/>
              </a:lnSpc>
            </a:pPr>
            <a:r>
              <a:rPr lang="en-US" sz="1599">
                <a:solidFill>
                  <a:srgbClr val="F09113"/>
                </a:solidFill>
                <a:latin typeface="Arimo Bold"/>
              </a:rPr>
              <a:t>One-hot encoded quarter variable</a:t>
            </a:r>
          </a:p>
        </p:txBody>
      </p:sp>
      <p:sp>
        <p:nvSpPr>
          <p:cNvPr id="10" name="TextBox 10"/>
          <p:cNvSpPr txBox="1"/>
          <p:nvPr/>
        </p:nvSpPr>
        <p:spPr>
          <a:xfrm>
            <a:off x="6716382" y="7081789"/>
            <a:ext cx="1237692" cy="283210"/>
          </a:xfrm>
          <a:prstGeom prst="rect">
            <a:avLst/>
          </a:prstGeom>
        </p:spPr>
        <p:txBody>
          <a:bodyPr lIns="0" tIns="0" rIns="0" bIns="0" rtlCol="0" anchor="t">
            <a:spAutoFit/>
          </a:bodyPr>
          <a:lstStyle/>
          <a:p>
            <a:pPr algn="ctr">
              <a:lnSpc>
                <a:spcPts val="2239"/>
              </a:lnSpc>
            </a:pPr>
            <a:r>
              <a:rPr lang="en-US" sz="1599">
                <a:solidFill>
                  <a:srgbClr val="F09113"/>
                </a:solidFill>
                <a:latin typeface="Arimo Bold"/>
              </a:rPr>
              <a:t>date_diff </a:t>
            </a:r>
          </a:p>
        </p:txBody>
      </p:sp>
      <p:sp>
        <p:nvSpPr>
          <p:cNvPr id="11" name="AutoShape 11"/>
          <p:cNvSpPr/>
          <p:nvPr/>
        </p:nvSpPr>
        <p:spPr>
          <a:xfrm>
            <a:off x="8460071" y="1078585"/>
            <a:ext cx="0" cy="8179715"/>
          </a:xfrm>
          <a:prstGeom prst="line">
            <a:avLst/>
          </a:prstGeom>
          <a:ln w="47625" cap="rnd">
            <a:solidFill>
              <a:srgbClr val="A6A6A6"/>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53563"/>
    </mc:Choice>
    <mc:Fallback>
      <p:transition spd="slow" advTm="5356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4" name="Freeform 4"/>
          <p:cNvSpPr/>
          <p:nvPr/>
        </p:nvSpPr>
        <p:spPr>
          <a:xfrm>
            <a:off x="787835" y="4112063"/>
            <a:ext cx="7415789" cy="2678255"/>
          </a:xfrm>
          <a:custGeom>
            <a:avLst/>
            <a:gdLst/>
            <a:ahLst/>
            <a:cxnLst/>
            <a:rect l="l" t="t" r="r" b="b"/>
            <a:pathLst>
              <a:path w="7415789" h="2678255">
                <a:moveTo>
                  <a:pt x="0" y="0"/>
                </a:moveTo>
                <a:lnTo>
                  <a:pt x="7415789" y="0"/>
                </a:lnTo>
                <a:lnTo>
                  <a:pt x="7415789" y="2678255"/>
                </a:lnTo>
                <a:lnTo>
                  <a:pt x="0" y="2678255"/>
                </a:lnTo>
                <a:lnTo>
                  <a:pt x="0" y="0"/>
                </a:lnTo>
                <a:close/>
              </a:path>
            </a:pathLst>
          </a:custGeom>
          <a:blipFill>
            <a:blip r:embed="rId2"/>
            <a:stretch>
              <a:fillRect/>
            </a:stretch>
          </a:blipFill>
          <a:effectLst>
            <a:outerShdw blurRad="50800" dist="38100" algn="l" rotWithShape="0">
              <a:prstClr val="black">
                <a:alpha val="40000"/>
              </a:prstClr>
            </a:outerShdw>
          </a:effectLst>
        </p:spPr>
        <p:txBody>
          <a:bodyPr/>
          <a:lstStyle/>
          <a:p>
            <a:endParaRPr lang="en-IN"/>
          </a:p>
        </p:txBody>
      </p:sp>
      <p:sp>
        <p:nvSpPr>
          <p:cNvPr id="5" name="Freeform 5"/>
          <p:cNvSpPr/>
          <p:nvPr/>
        </p:nvSpPr>
        <p:spPr>
          <a:xfrm rot="1359707">
            <a:off x="5572112" y="4862998"/>
            <a:ext cx="1307932" cy="371126"/>
          </a:xfrm>
          <a:custGeom>
            <a:avLst/>
            <a:gdLst/>
            <a:ahLst/>
            <a:cxnLst/>
            <a:rect l="l" t="t" r="r" b="b"/>
            <a:pathLst>
              <a:path w="1307932" h="371126">
                <a:moveTo>
                  <a:pt x="0" y="0"/>
                </a:moveTo>
                <a:lnTo>
                  <a:pt x="1307932" y="0"/>
                </a:lnTo>
                <a:lnTo>
                  <a:pt x="1307932" y="371126"/>
                </a:lnTo>
                <a:lnTo>
                  <a:pt x="0" y="371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1359707">
            <a:off x="5405986" y="5286202"/>
            <a:ext cx="1307932" cy="371126"/>
          </a:xfrm>
          <a:custGeom>
            <a:avLst/>
            <a:gdLst/>
            <a:ahLst/>
            <a:cxnLst/>
            <a:rect l="l" t="t" r="r" b="b"/>
            <a:pathLst>
              <a:path w="1307932" h="371126">
                <a:moveTo>
                  <a:pt x="0" y="0"/>
                </a:moveTo>
                <a:lnTo>
                  <a:pt x="1307932" y="0"/>
                </a:lnTo>
                <a:lnTo>
                  <a:pt x="1307932" y="371125"/>
                </a:lnTo>
                <a:lnTo>
                  <a:pt x="0" y="3711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8954871" y="2085233"/>
            <a:ext cx="7817264" cy="1113627"/>
          </a:xfrm>
          <a:prstGeom prst="rect">
            <a:avLst/>
          </a:prstGeom>
        </p:spPr>
        <p:txBody>
          <a:bodyPr lIns="0" tIns="0" rIns="0" bIns="0" rtlCol="0" anchor="t">
            <a:spAutoFit/>
          </a:bodyPr>
          <a:lstStyle/>
          <a:p>
            <a:pPr>
              <a:lnSpc>
                <a:spcPts val="9036"/>
              </a:lnSpc>
            </a:pPr>
            <a:r>
              <a:rPr lang="en-US" sz="6454">
                <a:solidFill>
                  <a:srgbClr val="012F71"/>
                </a:solidFill>
                <a:latin typeface="Poppins Bold Bold"/>
              </a:rPr>
              <a:t>Feature Creation</a:t>
            </a:r>
          </a:p>
        </p:txBody>
      </p:sp>
      <p:sp>
        <p:nvSpPr>
          <p:cNvPr id="9" name="TextBox 9"/>
          <p:cNvSpPr txBox="1"/>
          <p:nvPr/>
        </p:nvSpPr>
        <p:spPr>
          <a:xfrm>
            <a:off x="8962102" y="1405808"/>
            <a:ext cx="5892642" cy="518749"/>
          </a:xfrm>
          <a:prstGeom prst="rect">
            <a:avLst/>
          </a:prstGeom>
        </p:spPr>
        <p:txBody>
          <a:bodyPr lIns="0" tIns="0" rIns="0" bIns="0" rtlCol="0" anchor="t">
            <a:spAutoFit/>
          </a:bodyPr>
          <a:lstStyle/>
          <a:p>
            <a:pPr>
              <a:lnSpc>
                <a:spcPts val="4306"/>
              </a:lnSpc>
            </a:pPr>
            <a:r>
              <a:rPr lang="en-US" sz="3076">
                <a:solidFill>
                  <a:srgbClr val="A6A6A6"/>
                </a:solidFill>
                <a:latin typeface="Poppins Medium"/>
              </a:rPr>
              <a:t>Lagged variables</a:t>
            </a:r>
          </a:p>
        </p:txBody>
      </p:sp>
      <p:sp>
        <p:nvSpPr>
          <p:cNvPr id="10" name="TextBox 10"/>
          <p:cNvSpPr txBox="1"/>
          <p:nvPr/>
        </p:nvSpPr>
        <p:spPr>
          <a:xfrm>
            <a:off x="8962102" y="3392638"/>
            <a:ext cx="8297198" cy="5728107"/>
          </a:xfrm>
          <a:prstGeom prst="rect">
            <a:avLst/>
          </a:prstGeom>
        </p:spPr>
        <p:txBody>
          <a:bodyPr lIns="0" tIns="0" rIns="0" bIns="0" rtlCol="0" anchor="t">
            <a:spAutoFit/>
          </a:bodyPr>
          <a:lstStyle/>
          <a:p>
            <a:pPr marL="437087" lvl="1" indent="-218544">
              <a:lnSpc>
                <a:spcPts val="2834"/>
              </a:lnSpc>
              <a:buFont typeface="Arial"/>
              <a:buChar char="•"/>
            </a:pPr>
            <a:r>
              <a:rPr lang="en-US" sz="2024">
                <a:solidFill>
                  <a:srgbClr val="012F71"/>
                </a:solidFill>
                <a:latin typeface="Poppins Medium"/>
              </a:rPr>
              <a:t>For certain features lacking data from the previous evaluation period, we introduced a one-period lag and dropped the original variables. </a:t>
            </a:r>
          </a:p>
          <a:p>
            <a:pPr marL="437087" lvl="1" indent="-218544">
              <a:lnSpc>
                <a:spcPts val="2834"/>
              </a:lnSpc>
              <a:buFont typeface="Arial"/>
              <a:buChar char="•"/>
            </a:pPr>
            <a:r>
              <a:rPr lang="en-US" sz="2024">
                <a:solidFill>
                  <a:srgbClr val="F09113"/>
                </a:solidFill>
                <a:latin typeface="Poppins Medium Bold"/>
              </a:rPr>
              <a:t>The variables for which we created lagged columns include:</a:t>
            </a:r>
          </a:p>
          <a:p>
            <a:pPr marL="874175" lvl="2" indent="-291392">
              <a:lnSpc>
                <a:spcPts val="2834"/>
              </a:lnSpc>
              <a:buFont typeface="Arial"/>
              <a:buChar char="⚬"/>
            </a:pPr>
            <a:r>
              <a:rPr lang="en-US" sz="2024">
                <a:solidFill>
                  <a:srgbClr val="012F71"/>
                </a:solidFill>
                <a:latin typeface="Poppins Medium"/>
              </a:rPr>
              <a:t>'Max Guests', 'Cleaning Fee (USD)', 'Minimum Stay', 'Number of Photos', '</a:t>
            </a:r>
            <a:r>
              <a:rPr lang="en-US" sz="2024" err="1">
                <a:solidFill>
                  <a:srgbClr val="012F71"/>
                </a:solidFill>
                <a:latin typeface="Poppins Medium"/>
              </a:rPr>
              <a:t>tract_superhosts</a:t>
            </a:r>
            <a:r>
              <a:rPr lang="en-US" sz="2024">
                <a:solidFill>
                  <a:srgbClr val="012F71"/>
                </a:solidFill>
                <a:latin typeface="Poppins Medium"/>
              </a:rPr>
              <a:t>', '</a:t>
            </a:r>
            <a:r>
              <a:rPr lang="en-US" sz="2024" err="1">
                <a:solidFill>
                  <a:srgbClr val="012F71"/>
                </a:solidFill>
                <a:latin typeface="Poppins Medium"/>
              </a:rPr>
              <a:t>tract_superhosts_ratio</a:t>
            </a:r>
            <a:r>
              <a:rPr lang="en-US" sz="2024">
                <a:solidFill>
                  <a:srgbClr val="012F71"/>
                </a:solidFill>
                <a:latin typeface="Poppins Medium"/>
              </a:rPr>
              <a:t>', '</a:t>
            </a:r>
            <a:r>
              <a:rPr lang="en-US" sz="2024" err="1">
                <a:solidFill>
                  <a:srgbClr val="012F71"/>
                </a:solidFill>
                <a:latin typeface="Poppins Medium"/>
              </a:rPr>
              <a:t>tract_price_variance</a:t>
            </a:r>
            <a:r>
              <a:rPr lang="en-US" sz="2024">
                <a:solidFill>
                  <a:srgbClr val="012F71"/>
                </a:solidFill>
                <a:latin typeface="Poppins Medium"/>
              </a:rPr>
              <a:t>', '</a:t>
            </a:r>
            <a:r>
              <a:rPr lang="en-US" sz="2024" err="1">
                <a:solidFill>
                  <a:srgbClr val="012F71"/>
                </a:solidFill>
                <a:latin typeface="Poppins Medium"/>
              </a:rPr>
              <a:t>tractQuartilePrice_variance</a:t>
            </a:r>
            <a:r>
              <a:rPr lang="en-US" sz="2024">
                <a:solidFill>
                  <a:srgbClr val="012F71"/>
                </a:solidFill>
                <a:latin typeface="Poppins Medium"/>
              </a:rPr>
              <a:t>', '</a:t>
            </a:r>
            <a:r>
              <a:rPr lang="en-US" sz="2024" err="1">
                <a:solidFill>
                  <a:srgbClr val="012F71"/>
                </a:solidFill>
                <a:latin typeface="Poppins Medium"/>
              </a:rPr>
              <a:t>booked_days_period_city</a:t>
            </a:r>
            <a:r>
              <a:rPr lang="en-US" sz="2024">
                <a:solidFill>
                  <a:srgbClr val="012F71"/>
                </a:solidFill>
                <a:latin typeface="Poppins Medium"/>
              </a:rPr>
              <a:t>', '</a:t>
            </a:r>
            <a:r>
              <a:rPr lang="en-US" sz="2024" err="1">
                <a:solidFill>
                  <a:srgbClr val="012F71"/>
                </a:solidFill>
                <a:latin typeface="Poppins Medium"/>
              </a:rPr>
              <a:t>revenue_period_city</a:t>
            </a:r>
            <a:r>
              <a:rPr lang="en-US" sz="2024">
                <a:solidFill>
                  <a:srgbClr val="012F71"/>
                </a:solidFill>
                <a:latin typeface="Poppins Medium"/>
              </a:rPr>
              <a:t>', '</a:t>
            </a:r>
            <a:r>
              <a:rPr lang="en-US" sz="2024" err="1">
                <a:solidFill>
                  <a:srgbClr val="012F71"/>
                </a:solidFill>
                <a:latin typeface="Poppins Medium"/>
              </a:rPr>
              <a:t>booked_days_period_tract</a:t>
            </a:r>
            <a:r>
              <a:rPr lang="en-US" sz="2024">
                <a:solidFill>
                  <a:srgbClr val="012F71"/>
                </a:solidFill>
                <a:latin typeface="Poppins Medium"/>
              </a:rPr>
              <a:t>', '</a:t>
            </a:r>
            <a:r>
              <a:rPr lang="en-US" sz="2024" err="1">
                <a:solidFill>
                  <a:srgbClr val="012F71"/>
                </a:solidFill>
                <a:latin typeface="Poppins Medium"/>
              </a:rPr>
              <a:t>revenue_period_tract</a:t>
            </a:r>
            <a:r>
              <a:rPr lang="en-US" sz="2024">
                <a:solidFill>
                  <a:srgbClr val="012F71"/>
                </a:solidFill>
                <a:latin typeface="Poppins Medium"/>
              </a:rPr>
              <a:t>', '</a:t>
            </a:r>
            <a:r>
              <a:rPr lang="en-US" sz="2024" err="1">
                <a:solidFill>
                  <a:srgbClr val="012F71"/>
                </a:solidFill>
                <a:latin typeface="Poppins Medium"/>
              </a:rPr>
              <a:t>tract_booking_share</a:t>
            </a:r>
            <a:r>
              <a:rPr lang="en-US" sz="2024">
                <a:solidFill>
                  <a:srgbClr val="012F71"/>
                </a:solidFill>
                <a:latin typeface="Poppins Medium"/>
              </a:rPr>
              <a:t>', '</a:t>
            </a:r>
            <a:r>
              <a:rPr lang="en-US" sz="2024" err="1">
                <a:solidFill>
                  <a:srgbClr val="012F71"/>
                </a:solidFill>
                <a:latin typeface="Poppins Medium"/>
              </a:rPr>
              <a:t>tract_revenue_share</a:t>
            </a:r>
            <a:r>
              <a:rPr lang="en-US" sz="2024">
                <a:solidFill>
                  <a:srgbClr val="012F71"/>
                </a:solidFill>
                <a:latin typeface="Poppins Medium"/>
              </a:rPr>
              <a:t>'</a:t>
            </a:r>
          </a:p>
          <a:p>
            <a:pPr marL="437087" lvl="1" indent="-218544">
              <a:lnSpc>
                <a:spcPts val="2834"/>
              </a:lnSpc>
              <a:buFont typeface="Arial"/>
              <a:buChar char="•"/>
            </a:pPr>
            <a:r>
              <a:rPr lang="en-US" sz="2024">
                <a:solidFill>
                  <a:srgbClr val="012F71"/>
                </a:solidFill>
                <a:latin typeface="Poppins Medium"/>
              </a:rPr>
              <a:t>Choosing not to include these variables from the same evaluation period as the revenue column in the prediction model is a strategic decision aimed at ensuring timeline consistency in the dataset</a:t>
            </a:r>
          </a:p>
        </p:txBody>
      </p:sp>
      <p:sp>
        <p:nvSpPr>
          <p:cNvPr id="16" name="TextBox 16"/>
          <p:cNvSpPr txBox="1"/>
          <p:nvPr/>
        </p:nvSpPr>
        <p:spPr>
          <a:xfrm>
            <a:off x="3423893" y="3745355"/>
            <a:ext cx="1938951" cy="356623"/>
          </a:xfrm>
          <a:prstGeom prst="rect">
            <a:avLst/>
          </a:prstGeom>
        </p:spPr>
        <p:txBody>
          <a:bodyPr lIns="0" tIns="0" rIns="0" bIns="0" rtlCol="0" anchor="t">
            <a:spAutoFit/>
          </a:bodyPr>
          <a:lstStyle/>
          <a:p>
            <a:pPr algn="ctr">
              <a:lnSpc>
                <a:spcPts val="2918"/>
              </a:lnSpc>
            </a:pPr>
            <a:r>
              <a:rPr lang="en-US" sz="2084">
                <a:solidFill>
                  <a:srgbClr val="FF0000"/>
                </a:solidFill>
                <a:latin typeface="Poppins Medium Bold"/>
              </a:rPr>
              <a:t>Dropped</a:t>
            </a:r>
          </a:p>
        </p:txBody>
      </p:sp>
      <p:sp>
        <p:nvSpPr>
          <p:cNvPr id="17" name="TextBox 17"/>
          <p:cNvSpPr txBox="1"/>
          <p:nvPr/>
        </p:nvSpPr>
        <p:spPr>
          <a:xfrm>
            <a:off x="5931575" y="3745355"/>
            <a:ext cx="1938951" cy="356623"/>
          </a:xfrm>
          <a:prstGeom prst="rect">
            <a:avLst/>
          </a:prstGeom>
        </p:spPr>
        <p:txBody>
          <a:bodyPr lIns="0" tIns="0" rIns="0" bIns="0" rtlCol="0" anchor="t">
            <a:spAutoFit/>
          </a:bodyPr>
          <a:lstStyle/>
          <a:p>
            <a:pPr algn="ctr">
              <a:lnSpc>
                <a:spcPts val="2918"/>
              </a:lnSpc>
            </a:pPr>
            <a:r>
              <a:rPr lang="en-US" sz="2084">
                <a:solidFill>
                  <a:srgbClr val="FF0000"/>
                </a:solidFill>
                <a:latin typeface="Poppins Medium Bold"/>
              </a:rPr>
              <a:t>New column</a:t>
            </a:r>
          </a:p>
        </p:txBody>
      </p:sp>
    </p:spTree>
  </p:cSld>
  <p:clrMapOvr>
    <a:masterClrMapping/>
  </p:clrMapOvr>
  <mc:AlternateContent xmlns:mc="http://schemas.openxmlformats.org/markup-compatibility/2006">
    <mc:Choice xmlns:p14="http://schemas.microsoft.com/office/powerpoint/2010/main" Requires="p14">
      <p:transition spd="slow" p14:dur="2000" advTm="42035"/>
    </mc:Choice>
    <mc:Fallback>
      <p:transition spd="slow" advTm="4203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8408"/>
            <a:ext cx="9144000" cy="10503817"/>
            <a:chOff x="0" y="0"/>
            <a:chExt cx="1666119" cy="1913890"/>
          </a:xfrm>
        </p:grpSpPr>
        <p:sp>
          <p:nvSpPr>
            <p:cNvPr id="3" name="Freeform 3"/>
            <p:cNvSpPr/>
            <p:nvPr/>
          </p:nvSpPr>
          <p:spPr>
            <a:xfrm>
              <a:off x="0" y="0"/>
              <a:ext cx="1666119" cy="1913890"/>
            </a:xfrm>
            <a:custGeom>
              <a:avLst/>
              <a:gdLst/>
              <a:ahLst/>
              <a:cxnLst/>
              <a:rect l="l" t="t" r="r" b="b"/>
              <a:pathLst>
                <a:path w="1666119" h="1913890">
                  <a:moveTo>
                    <a:pt x="1541659" y="1913890"/>
                  </a:moveTo>
                  <a:lnTo>
                    <a:pt x="124460" y="1913890"/>
                  </a:lnTo>
                  <a:cubicBezTo>
                    <a:pt x="55880" y="1913890"/>
                    <a:pt x="0" y="1858010"/>
                    <a:pt x="0" y="1789430"/>
                  </a:cubicBezTo>
                  <a:lnTo>
                    <a:pt x="0" y="124460"/>
                  </a:lnTo>
                  <a:cubicBezTo>
                    <a:pt x="0" y="55880"/>
                    <a:pt x="55880" y="0"/>
                    <a:pt x="124460" y="0"/>
                  </a:cubicBezTo>
                  <a:lnTo>
                    <a:pt x="1541659" y="0"/>
                  </a:lnTo>
                  <a:cubicBezTo>
                    <a:pt x="1610239" y="0"/>
                    <a:pt x="1666119" y="55880"/>
                    <a:pt x="1666119" y="124460"/>
                  </a:cubicBezTo>
                  <a:lnTo>
                    <a:pt x="1666119" y="1789430"/>
                  </a:lnTo>
                  <a:cubicBezTo>
                    <a:pt x="1666119" y="1858010"/>
                    <a:pt x="1610239" y="1913890"/>
                    <a:pt x="1541659" y="1913890"/>
                  </a:cubicBezTo>
                  <a:close/>
                </a:path>
              </a:pathLst>
            </a:custGeom>
            <a:solidFill>
              <a:srgbClr val="012F71"/>
            </a:solidFill>
          </p:spPr>
          <p:txBody>
            <a:bodyPr/>
            <a:lstStyle/>
            <a:p>
              <a:endParaRPr lang="en-IN"/>
            </a:p>
          </p:txBody>
        </p:sp>
      </p:grpSp>
      <p:grpSp>
        <p:nvGrpSpPr>
          <p:cNvPr id="4" name="Group 4"/>
          <p:cNvGrpSpPr/>
          <p:nvPr/>
        </p:nvGrpSpPr>
        <p:grpSpPr>
          <a:xfrm>
            <a:off x="10539473" y="-18353"/>
            <a:ext cx="885763" cy="1078585"/>
            <a:chOff x="0" y="0"/>
            <a:chExt cx="2771140" cy="3374390"/>
          </a:xfrm>
        </p:grpSpPr>
        <p:sp>
          <p:nvSpPr>
            <p:cNvPr id="5" name="Freeform 5"/>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6" name="TextBox 6"/>
          <p:cNvSpPr txBox="1"/>
          <p:nvPr/>
        </p:nvSpPr>
        <p:spPr>
          <a:xfrm>
            <a:off x="8855641" y="1277319"/>
            <a:ext cx="8727943" cy="7149210"/>
          </a:xfrm>
          <a:prstGeom prst="rect">
            <a:avLst/>
          </a:prstGeom>
        </p:spPr>
        <p:txBody>
          <a:bodyPr lIns="0" tIns="0" rIns="0" bIns="0" rtlCol="0" anchor="t">
            <a:spAutoFit/>
          </a:bodyPr>
          <a:lstStyle/>
          <a:p>
            <a:pPr algn="ctr">
              <a:lnSpc>
                <a:spcPts val="58499"/>
              </a:lnSpc>
            </a:pPr>
            <a:r>
              <a:rPr lang="en-US" sz="41785">
                <a:solidFill>
                  <a:srgbClr val="FECB00"/>
                </a:solidFill>
                <a:latin typeface="Poppins Bold"/>
              </a:rPr>
              <a:t>03</a:t>
            </a:r>
          </a:p>
        </p:txBody>
      </p:sp>
      <p:sp>
        <p:nvSpPr>
          <p:cNvPr id="7" name="TextBox 7"/>
          <p:cNvSpPr txBox="1"/>
          <p:nvPr/>
        </p:nvSpPr>
        <p:spPr>
          <a:xfrm>
            <a:off x="899709" y="3974037"/>
            <a:ext cx="7955932" cy="2422525"/>
          </a:xfrm>
          <a:prstGeom prst="rect">
            <a:avLst/>
          </a:prstGeom>
        </p:spPr>
        <p:txBody>
          <a:bodyPr lIns="0" tIns="0" rIns="0" bIns="0" rtlCol="0" anchor="t">
            <a:spAutoFit/>
          </a:bodyPr>
          <a:lstStyle/>
          <a:p>
            <a:pPr>
              <a:lnSpc>
                <a:spcPts val="9799"/>
              </a:lnSpc>
            </a:pPr>
            <a:r>
              <a:rPr lang="en-US" sz="6999">
                <a:solidFill>
                  <a:srgbClr val="FFFFFF"/>
                </a:solidFill>
                <a:latin typeface="Poppins Bold Bold"/>
              </a:rPr>
              <a:t>Model Implementation</a:t>
            </a:r>
          </a:p>
        </p:txBody>
      </p:sp>
    </p:spTree>
  </p:cSld>
  <p:clrMapOvr>
    <a:masterClrMapping/>
  </p:clrMapOvr>
  <mc:AlternateContent xmlns:mc="http://schemas.openxmlformats.org/markup-compatibility/2006">
    <mc:Choice xmlns:p14="http://schemas.microsoft.com/office/powerpoint/2010/main" Requires="p14">
      <p:transition spd="slow" p14:dur="2000" advTm="8806"/>
    </mc:Choice>
    <mc:Fallback>
      <p:transition spd="slow" advTm="880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grpSp>
        <p:nvGrpSpPr>
          <p:cNvPr id="4" name="Group 4"/>
          <p:cNvGrpSpPr/>
          <p:nvPr/>
        </p:nvGrpSpPr>
        <p:grpSpPr>
          <a:xfrm>
            <a:off x="1406834" y="4011595"/>
            <a:ext cx="956306" cy="95630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2F71"/>
            </a:solidFill>
          </p:spPr>
          <p:txBody>
            <a:bodyPr/>
            <a:lstStyle/>
            <a:p>
              <a:endParaRPr lang="en-IN"/>
            </a:p>
          </p:txBody>
        </p:sp>
      </p:grpSp>
      <p:grpSp>
        <p:nvGrpSpPr>
          <p:cNvPr id="6" name="Group 6"/>
          <p:cNvGrpSpPr/>
          <p:nvPr/>
        </p:nvGrpSpPr>
        <p:grpSpPr>
          <a:xfrm>
            <a:off x="1463638" y="5606077"/>
            <a:ext cx="956306" cy="95630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BBBBB"/>
            </a:solidFill>
          </p:spPr>
          <p:txBody>
            <a:bodyPr/>
            <a:lstStyle/>
            <a:p>
              <a:endParaRPr lang="en-IN"/>
            </a:p>
          </p:txBody>
        </p:sp>
      </p:grpSp>
      <p:sp>
        <p:nvSpPr>
          <p:cNvPr id="8" name="Freeform 8"/>
          <p:cNvSpPr/>
          <p:nvPr/>
        </p:nvSpPr>
        <p:spPr>
          <a:xfrm>
            <a:off x="9144000" y="2840870"/>
            <a:ext cx="8477883" cy="5530412"/>
          </a:xfrm>
          <a:custGeom>
            <a:avLst/>
            <a:gdLst/>
            <a:ahLst/>
            <a:cxnLst/>
            <a:rect l="l" t="t" r="r" b="b"/>
            <a:pathLst>
              <a:path w="8477883" h="5530412">
                <a:moveTo>
                  <a:pt x="0" y="0"/>
                </a:moveTo>
                <a:lnTo>
                  <a:pt x="8477883" y="0"/>
                </a:lnTo>
                <a:lnTo>
                  <a:pt x="8477883" y="5530413"/>
                </a:lnTo>
                <a:lnTo>
                  <a:pt x="0" y="5530413"/>
                </a:lnTo>
                <a:lnTo>
                  <a:pt x="0" y="0"/>
                </a:lnTo>
                <a:close/>
              </a:path>
            </a:pathLst>
          </a:custGeom>
          <a:blipFill>
            <a:blip r:embed="rId3"/>
            <a:stretch>
              <a:fillRect/>
            </a:stretch>
          </a:blipFill>
        </p:spPr>
        <p:txBody>
          <a:bodyPr/>
          <a:lstStyle/>
          <a:p>
            <a:endParaRPr lang="en-IN"/>
          </a:p>
        </p:txBody>
      </p:sp>
      <p:grpSp>
        <p:nvGrpSpPr>
          <p:cNvPr id="9" name="Group 9"/>
          <p:cNvGrpSpPr/>
          <p:nvPr/>
        </p:nvGrpSpPr>
        <p:grpSpPr>
          <a:xfrm>
            <a:off x="1527256" y="7200558"/>
            <a:ext cx="956306" cy="956306"/>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2F71"/>
            </a:solidFill>
          </p:spPr>
          <p:txBody>
            <a:bodyPr/>
            <a:lstStyle/>
            <a:p>
              <a:endParaRPr lang="en-IN"/>
            </a:p>
          </p:txBody>
        </p:sp>
      </p:grpSp>
      <p:sp>
        <p:nvSpPr>
          <p:cNvPr id="11" name="Freeform 11"/>
          <p:cNvSpPr/>
          <p:nvPr/>
        </p:nvSpPr>
        <p:spPr>
          <a:xfrm rot="-749786">
            <a:off x="8329971" y="3948077"/>
            <a:ext cx="2661751" cy="751945"/>
          </a:xfrm>
          <a:custGeom>
            <a:avLst/>
            <a:gdLst/>
            <a:ahLst/>
            <a:cxnLst/>
            <a:rect l="l" t="t" r="r" b="b"/>
            <a:pathLst>
              <a:path w="2661751" h="751945">
                <a:moveTo>
                  <a:pt x="0" y="0"/>
                </a:moveTo>
                <a:lnTo>
                  <a:pt x="2661751" y="0"/>
                </a:lnTo>
                <a:lnTo>
                  <a:pt x="2661751" y="751945"/>
                </a:lnTo>
                <a:lnTo>
                  <a:pt x="0" y="751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2" name="Freeform 12"/>
          <p:cNvSpPr/>
          <p:nvPr/>
        </p:nvSpPr>
        <p:spPr>
          <a:xfrm rot="-182182">
            <a:off x="8228033" y="6438846"/>
            <a:ext cx="5070066" cy="1533695"/>
          </a:xfrm>
          <a:custGeom>
            <a:avLst/>
            <a:gdLst/>
            <a:ahLst/>
            <a:cxnLst/>
            <a:rect l="l" t="t" r="r" b="b"/>
            <a:pathLst>
              <a:path w="5070066" h="1533695">
                <a:moveTo>
                  <a:pt x="0" y="0"/>
                </a:moveTo>
                <a:lnTo>
                  <a:pt x="5070066" y="0"/>
                </a:lnTo>
                <a:lnTo>
                  <a:pt x="5070066" y="1533695"/>
                </a:lnTo>
                <a:lnTo>
                  <a:pt x="0" y="15336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TextBox 13"/>
          <p:cNvSpPr txBox="1"/>
          <p:nvPr/>
        </p:nvSpPr>
        <p:spPr>
          <a:xfrm>
            <a:off x="1406834" y="2514342"/>
            <a:ext cx="6660124" cy="1112520"/>
          </a:xfrm>
          <a:prstGeom prst="rect">
            <a:avLst/>
          </a:prstGeom>
        </p:spPr>
        <p:txBody>
          <a:bodyPr lIns="0" tIns="0" rIns="0" bIns="0" rtlCol="0" anchor="t">
            <a:spAutoFit/>
          </a:bodyPr>
          <a:lstStyle/>
          <a:p>
            <a:pPr>
              <a:lnSpc>
                <a:spcPts val="9030"/>
              </a:lnSpc>
            </a:pPr>
            <a:r>
              <a:rPr lang="en-US" sz="6450">
                <a:solidFill>
                  <a:srgbClr val="012F71"/>
                </a:solidFill>
                <a:latin typeface="Poppins Bold"/>
              </a:rPr>
              <a:t>Our Approach</a:t>
            </a:r>
          </a:p>
        </p:txBody>
      </p:sp>
      <p:sp>
        <p:nvSpPr>
          <p:cNvPr id="14" name="TextBox 14"/>
          <p:cNvSpPr txBox="1"/>
          <p:nvPr/>
        </p:nvSpPr>
        <p:spPr>
          <a:xfrm>
            <a:off x="2684181" y="4100689"/>
            <a:ext cx="5272117" cy="710090"/>
          </a:xfrm>
          <a:prstGeom prst="rect">
            <a:avLst/>
          </a:prstGeom>
        </p:spPr>
        <p:txBody>
          <a:bodyPr lIns="0" tIns="0" rIns="0" bIns="0" rtlCol="0" anchor="t">
            <a:spAutoFit/>
          </a:bodyPr>
          <a:lstStyle/>
          <a:p>
            <a:pPr>
              <a:lnSpc>
                <a:spcPts val="2861"/>
              </a:lnSpc>
            </a:pPr>
            <a:r>
              <a:rPr lang="en-US" sz="2043">
                <a:solidFill>
                  <a:srgbClr val="012F71"/>
                </a:solidFill>
                <a:latin typeface="Poppins Medium"/>
              </a:rPr>
              <a:t>Developed a high-accuracy model with low interpretability</a:t>
            </a:r>
          </a:p>
        </p:txBody>
      </p:sp>
      <p:sp>
        <p:nvSpPr>
          <p:cNvPr id="15" name="TextBox 15"/>
          <p:cNvSpPr txBox="1"/>
          <p:nvPr/>
        </p:nvSpPr>
        <p:spPr>
          <a:xfrm>
            <a:off x="2684181" y="5710135"/>
            <a:ext cx="5272117" cy="710090"/>
          </a:xfrm>
          <a:prstGeom prst="rect">
            <a:avLst/>
          </a:prstGeom>
        </p:spPr>
        <p:txBody>
          <a:bodyPr lIns="0" tIns="0" rIns="0" bIns="0" rtlCol="0" anchor="t">
            <a:spAutoFit/>
          </a:bodyPr>
          <a:lstStyle/>
          <a:p>
            <a:pPr>
              <a:lnSpc>
                <a:spcPts val="2861"/>
              </a:lnSpc>
            </a:pPr>
            <a:r>
              <a:rPr lang="en-US" sz="2043">
                <a:solidFill>
                  <a:srgbClr val="012F71"/>
                </a:solidFill>
                <a:latin typeface="Poppins Medium"/>
              </a:rPr>
              <a:t>Identified the important variables influencing the model</a:t>
            </a:r>
          </a:p>
        </p:txBody>
      </p:sp>
      <p:sp>
        <p:nvSpPr>
          <p:cNvPr id="16" name="TextBox 16"/>
          <p:cNvSpPr txBox="1"/>
          <p:nvPr/>
        </p:nvSpPr>
        <p:spPr>
          <a:xfrm>
            <a:off x="1527256" y="5651566"/>
            <a:ext cx="829072" cy="828897"/>
          </a:xfrm>
          <a:prstGeom prst="rect">
            <a:avLst/>
          </a:prstGeom>
        </p:spPr>
        <p:txBody>
          <a:bodyPr lIns="0" tIns="0" rIns="0" bIns="0" rtlCol="0" anchor="t">
            <a:spAutoFit/>
          </a:bodyPr>
          <a:lstStyle/>
          <a:p>
            <a:pPr algn="ctr">
              <a:lnSpc>
                <a:spcPts val="6739"/>
              </a:lnSpc>
            </a:pPr>
            <a:r>
              <a:rPr lang="en-US" sz="4814">
                <a:solidFill>
                  <a:srgbClr val="012F71"/>
                </a:solidFill>
                <a:latin typeface="Poppins Medium"/>
              </a:rPr>
              <a:t>2</a:t>
            </a:r>
          </a:p>
        </p:txBody>
      </p:sp>
      <p:sp>
        <p:nvSpPr>
          <p:cNvPr id="17" name="TextBox 17"/>
          <p:cNvSpPr txBox="1"/>
          <p:nvPr/>
        </p:nvSpPr>
        <p:spPr>
          <a:xfrm>
            <a:off x="1463638" y="4027675"/>
            <a:ext cx="842698" cy="828897"/>
          </a:xfrm>
          <a:prstGeom prst="rect">
            <a:avLst/>
          </a:prstGeom>
        </p:spPr>
        <p:txBody>
          <a:bodyPr lIns="0" tIns="0" rIns="0" bIns="0" rtlCol="0" anchor="t">
            <a:spAutoFit/>
          </a:bodyPr>
          <a:lstStyle/>
          <a:p>
            <a:pPr algn="ctr">
              <a:lnSpc>
                <a:spcPts val="6739"/>
              </a:lnSpc>
            </a:pPr>
            <a:r>
              <a:rPr lang="en-US" sz="4814">
                <a:solidFill>
                  <a:srgbClr val="FFFFFF"/>
                </a:solidFill>
                <a:latin typeface="Poppins Medium"/>
              </a:rPr>
              <a:t>1</a:t>
            </a:r>
          </a:p>
        </p:txBody>
      </p:sp>
      <p:sp>
        <p:nvSpPr>
          <p:cNvPr id="18" name="TextBox 18"/>
          <p:cNvSpPr txBox="1"/>
          <p:nvPr/>
        </p:nvSpPr>
        <p:spPr>
          <a:xfrm>
            <a:off x="11347979" y="9425737"/>
            <a:ext cx="5272117" cy="283210"/>
          </a:xfrm>
          <a:prstGeom prst="rect">
            <a:avLst/>
          </a:prstGeom>
        </p:spPr>
        <p:txBody>
          <a:bodyPr lIns="0" tIns="0" rIns="0" bIns="0" rtlCol="0" anchor="t">
            <a:spAutoFit/>
          </a:bodyPr>
          <a:lstStyle/>
          <a:p>
            <a:pPr algn="ctr">
              <a:lnSpc>
                <a:spcPts val="2239"/>
              </a:lnSpc>
            </a:pPr>
            <a:r>
              <a:rPr lang="en-US" sz="1599">
                <a:solidFill>
                  <a:srgbClr val="F09113"/>
                </a:solidFill>
                <a:latin typeface="Arimo Bold"/>
              </a:rPr>
              <a:t>Accuracy v/s Interpretability</a:t>
            </a:r>
          </a:p>
        </p:txBody>
      </p:sp>
      <p:sp>
        <p:nvSpPr>
          <p:cNvPr id="19" name="TextBox 19"/>
          <p:cNvSpPr txBox="1"/>
          <p:nvPr/>
        </p:nvSpPr>
        <p:spPr>
          <a:xfrm>
            <a:off x="1406834" y="2221607"/>
            <a:ext cx="6549463" cy="283210"/>
          </a:xfrm>
          <a:prstGeom prst="rect">
            <a:avLst/>
          </a:prstGeom>
        </p:spPr>
        <p:txBody>
          <a:bodyPr lIns="0" tIns="0" rIns="0" bIns="0" rtlCol="0" anchor="t">
            <a:spAutoFit/>
          </a:bodyPr>
          <a:lstStyle/>
          <a:p>
            <a:pPr>
              <a:lnSpc>
                <a:spcPts val="2239"/>
              </a:lnSpc>
            </a:pPr>
            <a:r>
              <a:rPr lang="en-US" sz="1599">
                <a:solidFill>
                  <a:srgbClr val="F09113"/>
                </a:solidFill>
                <a:latin typeface="Arimo Bold"/>
              </a:rPr>
              <a:t>Balancing Accuracy and Interpretability in Model Development</a:t>
            </a:r>
          </a:p>
        </p:txBody>
      </p:sp>
      <p:sp>
        <p:nvSpPr>
          <p:cNvPr id="20" name="TextBox 20"/>
          <p:cNvSpPr txBox="1"/>
          <p:nvPr/>
        </p:nvSpPr>
        <p:spPr>
          <a:xfrm>
            <a:off x="2794841" y="7162458"/>
            <a:ext cx="5272117" cy="1072040"/>
          </a:xfrm>
          <a:prstGeom prst="rect">
            <a:avLst/>
          </a:prstGeom>
        </p:spPr>
        <p:txBody>
          <a:bodyPr lIns="0" tIns="0" rIns="0" bIns="0" rtlCol="0" anchor="t">
            <a:spAutoFit/>
          </a:bodyPr>
          <a:lstStyle/>
          <a:p>
            <a:pPr>
              <a:lnSpc>
                <a:spcPts val="2861"/>
              </a:lnSpc>
            </a:pPr>
            <a:r>
              <a:rPr lang="en-US" sz="2043">
                <a:solidFill>
                  <a:srgbClr val="012F71"/>
                </a:solidFill>
                <a:latin typeface="Poppins Medium"/>
              </a:rPr>
              <a:t>Created another model with the important variables which provides low accuracy and high interpretability</a:t>
            </a:r>
          </a:p>
        </p:txBody>
      </p:sp>
      <p:sp>
        <p:nvSpPr>
          <p:cNvPr id="21" name="TextBox 21"/>
          <p:cNvSpPr txBox="1"/>
          <p:nvPr/>
        </p:nvSpPr>
        <p:spPr>
          <a:xfrm>
            <a:off x="1584060" y="7216637"/>
            <a:ext cx="842698" cy="820695"/>
          </a:xfrm>
          <a:prstGeom prst="rect">
            <a:avLst/>
          </a:prstGeom>
        </p:spPr>
        <p:txBody>
          <a:bodyPr lIns="0" tIns="0" rIns="0" bIns="0" rtlCol="0" anchor="t">
            <a:spAutoFit/>
          </a:bodyPr>
          <a:lstStyle/>
          <a:p>
            <a:pPr algn="ctr">
              <a:lnSpc>
                <a:spcPts val="6739"/>
              </a:lnSpc>
            </a:pPr>
            <a:r>
              <a:rPr lang="en-US" sz="4814">
                <a:solidFill>
                  <a:srgbClr val="FFFFFF"/>
                </a:solidFill>
                <a:latin typeface="Poppins Medium"/>
              </a:rPr>
              <a:t>3</a:t>
            </a:r>
          </a:p>
        </p:txBody>
      </p:sp>
    </p:spTree>
  </p:cSld>
  <p:clrMapOvr>
    <a:masterClrMapping/>
  </p:clrMapOvr>
  <mc:AlternateContent xmlns:mc="http://schemas.openxmlformats.org/markup-compatibility/2006">
    <mc:Choice xmlns:p14="http://schemas.microsoft.com/office/powerpoint/2010/main" Requires="p14">
      <p:transition spd="slow" p14:dur="2000" advTm="49925"/>
    </mc:Choice>
    <mc:Fallback>
      <p:transition spd="slow" advTm="49925"/>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638874"/>
            <a:ext cx="3976616" cy="3459025"/>
            <a:chOff x="0" y="0"/>
            <a:chExt cx="2086401" cy="1814838"/>
          </a:xfrm>
        </p:grpSpPr>
        <p:sp>
          <p:nvSpPr>
            <p:cNvPr id="3" name="Freeform 3"/>
            <p:cNvSpPr/>
            <p:nvPr/>
          </p:nvSpPr>
          <p:spPr>
            <a:xfrm>
              <a:off x="0" y="0"/>
              <a:ext cx="2086401" cy="1814838"/>
            </a:xfrm>
            <a:custGeom>
              <a:avLst/>
              <a:gdLst/>
              <a:ahLst/>
              <a:cxnLst/>
              <a:rect l="l" t="t" r="r" b="b"/>
              <a:pathLst>
                <a:path w="2086401" h="1814838">
                  <a:moveTo>
                    <a:pt x="1961941" y="59690"/>
                  </a:moveTo>
                  <a:cubicBezTo>
                    <a:pt x="1997501" y="59690"/>
                    <a:pt x="2026711" y="88900"/>
                    <a:pt x="2026711" y="124460"/>
                  </a:cubicBezTo>
                  <a:lnTo>
                    <a:pt x="2026711" y="1690378"/>
                  </a:lnTo>
                  <a:cubicBezTo>
                    <a:pt x="2026711" y="1725938"/>
                    <a:pt x="1997501" y="1755148"/>
                    <a:pt x="1961941" y="1755148"/>
                  </a:cubicBezTo>
                  <a:lnTo>
                    <a:pt x="124460" y="1755148"/>
                  </a:lnTo>
                  <a:cubicBezTo>
                    <a:pt x="88900" y="1755148"/>
                    <a:pt x="59690" y="1725938"/>
                    <a:pt x="59690" y="1690378"/>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690378"/>
                  </a:lnTo>
                  <a:cubicBezTo>
                    <a:pt x="0" y="1758958"/>
                    <a:pt x="55880" y="1814838"/>
                    <a:pt x="124460" y="1814838"/>
                  </a:cubicBezTo>
                  <a:lnTo>
                    <a:pt x="1961941" y="1814838"/>
                  </a:lnTo>
                  <a:cubicBezTo>
                    <a:pt x="2030521" y="1814838"/>
                    <a:pt x="2086401" y="1758958"/>
                    <a:pt x="2086401" y="1690378"/>
                  </a:cubicBezTo>
                  <a:lnTo>
                    <a:pt x="2086401" y="124460"/>
                  </a:lnTo>
                  <a:cubicBezTo>
                    <a:pt x="2086401" y="55880"/>
                    <a:pt x="2030521" y="0"/>
                    <a:pt x="1961941" y="0"/>
                  </a:cubicBezTo>
                  <a:close/>
                </a:path>
              </a:pathLst>
            </a:custGeom>
            <a:solidFill>
              <a:srgbClr val="012F71"/>
            </a:solidFill>
          </p:spPr>
          <p:txBody>
            <a:bodyPr/>
            <a:lstStyle/>
            <a:p>
              <a:endParaRPr lang="en-IN"/>
            </a:p>
          </p:txBody>
        </p:sp>
      </p:grpSp>
      <p:grpSp>
        <p:nvGrpSpPr>
          <p:cNvPr id="4" name="Group 4"/>
          <p:cNvGrpSpPr/>
          <p:nvPr/>
        </p:nvGrpSpPr>
        <p:grpSpPr>
          <a:xfrm>
            <a:off x="6116202" y="1638874"/>
            <a:ext cx="3976616" cy="3459025"/>
            <a:chOff x="0" y="0"/>
            <a:chExt cx="2086401" cy="1814838"/>
          </a:xfrm>
        </p:grpSpPr>
        <p:sp>
          <p:nvSpPr>
            <p:cNvPr id="5" name="Freeform 5"/>
            <p:cNvSpPr/>
            <p:nvPr/>
          </p:nvSpPr>
          <p:spPr>
            <a:xfrm>
              <a:off x="0" y="0"/>
              <a:ext cx="2086401" cy="1814838"/>
            </a:xfrm>
            <a:custGeom>
              <a:avLst/>
              <a:gdLst/>
              <a:ahLst/>
              <a:cxnLst/>
              <a:rect l="l" t="t" r="r" b="b"/>
              <a:pathLst>
                <a:path w="2086401" h="1814838">
                  <a:moveTo>
                    <a:pt x="1961941" y="59690"/>
                  </a:moveTo>
                  <a:cubicBezTo>
                    <a:pt x="1997501" y="59690"/>
                    <a:pt x="2026711" y="88900"/>
                    <a:pt x="2026711" y="124460"/>
                  </a:cubicBezTo>
                  <a:lnTo>
                    <a:pt x="2026711" y="1690378"/>
                  </a:lnTo>
                  <a:cubicBezTo>
                    <a:pt x="2026711" y="1725938"/>
                    <a:pt x="1997501" y="1755148"/>
                    <a:pt x="1961941" y="1755148"/>
                  </a:cubicBezTo>
                  <a:lnTo>
                    <a:pt x="124460" y="1755148"/>
                  </a:lnTo>
                  <a:cubicBezTo>
                    <a:pt x="88900" y="1755148"/>
                    <a:pt x="59690" y="1725938"/>
                    <a:pt x="59690" y="1690378"/>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690378"/>
                  </a:lnTo>
                  <a:cubicBezTo>
                    <a:pt x="0" y="1758958"/>
                    <a:pt x="55880" y="1814838"/>
                    <a:pt x="124460" y="1814838"/>
                  </a:cubicBezTo>
                  <a:lnTo>
                    <a:pt x="1961941" y="1814838"/>
                  </a:lnTo>
                  <a:cubicBezTo>
                    <a:pt x="2030521" y="1814838"/>
                    <a:pt x="2086401" y="1758958"/>
                    <a:pt x="2086401" y="1690378"/>
                  </a:cubicBezTo>
                  <a:lnTo>
                    <a:pt x="2086401" y="124460"/>
                  </a:lnTo>
                  <a:cubicBezTo>
                    <a:pt x="2086401" y="55880"/>
                    <a:pt x="2030521" y="0"/>
                    <a:pt x="1961941" y="0"/>
                  </a:cubicBezTo>
                  <a:close/>
                </a:path>
              </a:pathLst>
            </a:custGeom>
            <a:solidFill>
              <a:srgbClr val="012F71"/>
            </a:solidFill>
          </p:spPr>
          <p:txBody>
            <a:bodyPr/>
            <a:lstStyle/>
            <a:p>
              <a:endParaRPr lang="en-IN"/>
            </a:p>
          </p:txBody>
        </p:sp>
      </p:grpSp>
      <p:sp>
        <p:nvSpPr>
          <p:cNvPr id="6" name="TextBox 6"/>
          <p:cNvSpPr txBox="1"/>
          <p:nvPr/>
        </p:nvSpPr>
        <p:spPr>
          <a:xfrm>
            <a:off x="1986471" y="2064881"/>
            <a:ext cx="779093" cy="614267"/>
          </a:xfrm>
          <a:prstGeom prst="rect">
            <a:avLst/>
          </a:prstGeom>
        </p:spPr>
        <p:txBody>
          <a:bodyPr lIns="0" tIns="0" rIns="0" bIns="0" rtlCol="0" anchor="t">
            <a:spAutoFit/>
          </a:bodyPr>
          <a:lstStyle/>
          <a:p>
            <a:pPr>
              <a:lnSpc>
                <a:spcPts val="5030"/>
              </a:lnSpc>
            </a:pPr>
            <a:r>
              <a:rPr lang="en-US" sz="3593">
                <a:solidFill>
                  <a:srgbClr val="012F71"/>
                </a:solidFill>
                <a:latin typeface="Poppins Medium"/>
              </a:rPr>
              <a:t>01</a:t>
            </a:r>
          </a:p>
        </p:txBody>
      </p:sp>
      <p:sp>
        <p:nvSpPr>
          <p:cNvPr id="7" name="TextBox 7"/>
          <p:cNvSpPr txBox="1"/>
          <p:nvPr/>
        </p:nvSpPr>
        <p:spPr>
          <a:xfrm>
            <a:off x="6345409" y="2057227"/>
            <a:ext cx="753380" cy="611271"/>
          </a:xfrm>
          <a:prstGeom prst="rect">
            <a:avLst/>
          </a:prstGeom>
        </p:spPr>
        <p:txBody>
          <a:bodyPr lIns="0" tIns="0" rIns="0" bIns="0" rtlCol="0" anchor="t">
            <a:spAutoFit/>
          </a:bodyPr>
          <a:lstStyle/>
          <a:p>
            <a:pPr>
              <a:lnSpc>
                <a:spcPts val="5090"/>
              </a:lnSpc>
            </a:pPr>
            <a:r>
              <a:rPr lang="en-US" sz="3636">
                <a:solidFill>
                  <a:srgbClr val="012F71"/>
                </a:solidFill>
                <a:latin typeface="Poppins Medium"/>
              </a:rPr>
              <a:t>02</a:t>
            </a:r>
          </a:p>
        </p:txBody>
      </p:sp>
      <p:grpSp>
        <p:nvGrpSpPr>
          <p:cNvPr id="8" name="Group 8"/>
          <p:cNvGrpSpPr/>
          <p:nvPr/>
        </p:nvGrpSpPr>
        <p:grpSpPr>
          <a:xfrm>
            <a:off x="1652050" y="5516797"/>
            <a:ext cx="3976616" cy="3459025"/>
            <a:chOff x="0" y="0"/>
            <a:chExt cx="2086401" cy="1814838"/>
          </a:xfrm>
        </p:grpSpPr>
        <p:sp>
          <p:nvSpPr>
            <p:cNvPr id="9" name="Freeform 9"/>
            <p:cNvSpPr/>
            <p:nvPr/>
          </p:nvSpPr>
          <p:spPr>
            <a:xfrm>
              <a:off x="0" y="0"/>
              <a:ext cx="2086401" cy="1814838"/>
            </a:xfrm>
            <a:custGeom>
              <a:avLst/>
              <a:gdLst/>
              <a:ahLst/>
              <a:cxnLst/>
              <a:rect l="l" t="t" r="r" b="b"/>
              <a:pathLst>
                <a:path w="2086401" h="1814838">
                  <a:moveTo>
                    <a:pt x="1961941" y="59690"/>
                  </a:moveTo>
                  <a:cubicBezTo>
                    <a:pt x="1997501" y="59690"/>
                    <a:pt x="2026711" y="88900"/>
                    <a:pt x="2026711" y="124460"/>
                  </a:cubicBezTo>
                  <a:lnTo>
                    <a:pt x="2026711" y="1690378"/>
                  </a:lnTo>
                  <a:cubicBezTo>
                    <a:pt x="2026711" y="1725938"/>
                    <a:pt x="1997501" y="1755148"/>
                    <a:pt x="1961941" y="1755148"/>
                  </a:cubicBezTo>
                  <a:lnTo>
                    <a:pt x="124460" y="1755148"/>
                  </a:lnTo>
                  <a:cubicBezTo>
                    <a:pt x="88900" y="1755148"/>
                    <a:pt x="59690" y="1725938"/>
                    <a:pt x="59690" y="1690378"/>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690378"/>
                  </a:lnTo>
                  <a:cubicBezTo>
                    <a:pt x="0" y="1758958"/>
                    <a:pt x="55880" y="1814838"/>
                    <a:pt x="124460" y="1814838"/>
                  </a:cubicBezTo>
                  <a:lnTo>
                    <a:pt x="1961941" y="1814838"/>
                  </a:lnTo>
                  <a:cubicBezTo>
                    <a:pt x="2030521" y="1814838"/>
                    <a:pt x="2086401" y="1758958"/>
                    <a:pt x="2086401" y="1690378"/>
                  </a:cubicBezTo>
                  <a:lnTo>
                    <a:pt x="2086401" y="124460"/>
                  </a:lnTo>
                  <a:cubicBezTo>
                    <a:pt x="2086401" y="55880"/>
                    <a:pt x="2030521" y="0"/>
                    <a:pt x="1961941" y="0"/>
                  </a:cubicBezTo>
                  <a:close/>
                </a:path>
              </a:pathLst>
            </a:custGeom>
            <a:solidFill>
              <a:srgbClr val="012F71"/>
            </a:solidFill>
          </p:spPr>
          <p:txBody>
            <a:bodyPr/>
            <a:lstStyle/>
            <a:p>
              <a:endParaRPr lang="en-IN"/>
            </a:p>
          </p:txBody>
        </p:sp>
      </p:grpSp>
      <p:sp>
        <p:nvSpPr>
          <p:cNvPr id="10" name="TextBox 10"/>
          <p:cNvSpPr txBox="1"/>
          <p:nvPr/>
        </p:nvSpPr>
        <p:spPr>
          <a:xfrm>
            <a:off x="1958312" y="5747400"/>
            <a:ext cx="779093" cy="614267"/>
          </a:xfrm>
          <a:prstGeom prst="rect">
            <a:avLst/>
          </a:prstGeom>
        </p:spPr>
        <p:txBody>
          <a:bodyPr lIns="0" tIns="0" rIns="0" bIns="0" rtlCol="0" anchor="t">
            <a:spAutoFit/>
          </a:bodyPr>
          <a:lstStyle/>
          <a:p>
            <a:pPr>
              <a:lnSpc>
                <a:spcPts val="5030"/>
              </a:lnSpc>
            </a:pPr>
            <a:r>
              <a:rPr lang="en-US" sz="3593">
                <a:solidFill>
                  <a:srgbClr val="012F71"/>
                </a:solidFill>
                <a:latin typeface="Poppins Medium"/>
              </a:rPr>
              <a:t>03</a:t>
            </a:r>
          </a:p>
        </p:txBody>
      </p:sp>
      <p:grpSp>
        <p:nvGrpSpPr>
          <p:cNvPr id="11" name="Group 11"/>
          <p:cNvGrpSpPr/>
          <p:nvPr/>
        </p:nvGrpSpPr>
        <p:grpSpPr>
          <a:xfrm>
            <a:off x="6157756" y="5516797"/>
            <a:ext cx="3976616" cy="3459025"/>
            <a:chOff x="0" y="0"/>
            <a:chExt cx="2086401" cy="1814838"/>
          </a:xfrm>
        </p:grpSpPr>
        <p:sp>
          <p:nvSpPr>
            <p:cNvPr id="12" name="Freeform 12"/>
            <p:cNvSpPr/>
            <p:nvPr/>
          </p:nvSpPr>
          <p:spPr>
            <a:xfrm>
              <a:off x="0" y="0"/>
              <a:ext cx="2086401" cy="1814838"/>
            </a:xfrm>
            <a:custGeom>
              <a:avLst/>
              <a:gdLst/>
              <a:ahLst/>
              <a:cxnLst/>
              <a:rect l="l" t="t" r="r" b="b"/>
              <a:pathLst>
                <a:path w="2086401" h="1814838">
                  <a:moveTo>
                    <a:pt x="1961941" y="59690"/>
                  </a:moveTo>
                  <a:cubicBezTo>
                    <a:pt x="1997501" y="59690"/>
                    <a:pt x="2026711" y="88900"/>
                    <a:pt x="2026711" y="124460"/>
                  </a:cubicBezTo>
                  <a:lnTo>
                    <a:pt x="2026711" y="1690378"/>
                  </a:lnTo>
                  <a:cubicBezTo>
                    <a:pt x="2026711" y="1725938"/>
                    <a:pt x="1997501" y="1755148"/>
                    <a:pt x="1961941" y="1755148"/>
                  </a:cubicBezTo>
                  <a:lnTo>
                    <a:pt x="124460" y="1755148"/>
                  </a:lnTo>
                  <a:cubicBezTo>
                    <a:pt x="88900" y="1755148"/>
                    <a:pt x="59690" y="1725938"/>
                    <a:pt x="59690" y="1690378"/>
                  </a:cubicBezTo>
                  <a:lnTo>
                    <a:pt x="59690" y="124460"/>
                  </a:lnTo>
                  <a:cubicBezTo>
                    <a:pt x="59690" y="88900"/>
                    <a:pt x="88900" y="59690"/>
                    <a:pt x="124460" y="59690"/>
                  </a:cubicBezTo>
                  <a:lnTo>
                    <a:pt x="1961941" y="59690"/>
                  </a:lnTo>
                  <a:moveTo>
                    <a:pt x="1961941" y="0"/>
                  </a:moveTo>
                  <a:lnTo>
                    <a:pt x="124460" y="0"/>
                  </a:lnTo>
                  <a:cubicBezTo>
                    <a:pt x="55880" y="0"/>
                    <a:pt x="0" y="55880"/>
                    <a:pt x="0" y="124460"/>
                  </a:cubicBezTo>
                  <a:lnTo>
                    <a:pt x="0" y="1690378"/>
                  </a:lnTo>
                  <a:cubicBezTo>
                    <a:pt x="0" y="1758958"/>
                    <a:pt x="55880" y="1814838"/>
                    <a:pt x="124460" y="1814838"/>
                  </a:cubicBezTo>
                  <a:lnTo>
                    <a:pt x="1961941" y="1814838"/>
                  </a:lnTo>
                  <a:cubicBezTo>
                    <a:pt x="2030521" y="1814838"/>
                    <a:pt x="2086401" y="1758958"/>
                    <a:pt x="2086401" y="1690378"/>
                  </a:cubicBezTo>
                  <a:lnTo>
                    <a:pt x="2086401" y="124460"/>
                  </a:lnTo>
                  <a:cubicBezTo>
                    <a:pt x="2086401" y="55880"/>
                    <a:pt x="2030521" y="0"/>
                    <a:pt x="1961941" y="0"/>
                  </a:cubicBezTo>
                  <a:close/>
                </a:path>
              </a:pathLst>
            </a:custGeom>
            <a:solidFill>
              <a:srgbClr val="012F71"/>
            </a:solidFill>
          </p:spPr>
          <p:txBody>
            <a:bodyPr/>
            <a:lstStyle/>
            <a:p>
              <a:endParaRPr lang="en-IN"/>
            </a:p>
          </p:txBody>
        </p:sp>
      </p:grpSp>
      <p:sp>
        <p:nvSpPr>
          <p:cNvPr id="13" name="TextBox 13"/>
          <p:cNvSpPr txBox="1"/>
          <p:nvPr/>
        </p:nvSpPr>
        <p:spPr>
          <a:xfrm>
            <a:off x="6453109" y="5783124"/>
            <a:ext cx="753380" cy="611271"/>
          </a:xfrm>
          <a:prstGeom prst="rect">
            <a:avLst/>
          </a:prstGeom>
        </p:spPr>
        <p:txBody>
          <a:bodyPr lIns="0" tIns="0" rIns="0" bIns="0" rtlCol="0" anchor="t">
            <a:spAutoFit/>
          </a:bodyPr>
          <a:lstStyle/>
          <a:p>
            <a:pPr>
              <a:lnSpc>
                <a:spcPts val="5090"/>
              </a:lnSpc>
            </a:pPr>
            <a:r>
              <a:rPr lang="en-US" sz="3636">
                <a:solidFill>
                  <a:srgbClr val="012F71"/>
                </a:solidFill>
                <a:latin typeface="Poppins Medium"/>
              </a:rPr>
              <a:t>04</a:t>
            </a:r>
          </a:p>
        </p:txBody>
      </p:sp>
      <p:sp>
        <p:nvSpPr>
          <p:cNvPr id="14" name="TextBox 14"/>
          <p:cNvSpPr txBox="1"/>
          <p:nvPr/>
        </p:nvSpPr>
        <p:spPr>
          <a:xfrm>
            <a:off x="2705325" y="2228871"/>
            <a:ext cx="2238626" cy="324388"/>
          </a:xfrm>
          <a:prstGeom prst="rect">
            <a:avLst/>
          </a:prstGeom>
        </p:spPr>
        <p:txBody>
          <a:bodyPr lIns="0" tIns="0" rIns="0" bIns="0" rtlCol="0" anchor="t">
            <a:spAutoFit/>
          </a:bodyPr>
          <a:lstStyle/>
          <a:p>
            <a:pPr>
              <a:lnSpc>
                <a:spcPts val="2786"/>
              </a:lnSpc>
            </a:pPr>
            <a:r>
              <a:rPr lang="en-US" sz="1990">
                <a:solidFill>
                  <a:srgbClr val="012F71"/>
                </a:solidFill>
                <a:latin typeface="Poppins Medium Bold"/>
              </a:rPr>
              <a:t>XG Boost</a:t>
            </a:r>
          </a:p>
        </p:txBody>
      </p:sp>
      <p:sp>
        <p:nvSpPr>
          <p:cNvPr id="15" name="TextBox 15"/>
          <p:cNvSpPr txBox="1"/>
          <p:nvPr/>
        </p:nvSpPr>
        <p:spPr>
          <a:xfrm>
            <a:off x="7098789" y="2195866"/>
            <a:ext cx="2754415" cy="359073"/>
          </a:xfrm>
          <a:prstGeom prst="rect">
            <a:avLst/>
          </a:prstGeom>
        </p:spPr>
        <p:txBody>
          <a:bodyPr wrap="square" lIns="0" tIns="0" rIns="0" bIns="0" rtlCol="0" anchor="t">
            <a:spAutoFit/>
          </a:bodyPr>
          <a:lstStyle/>
          <a:p>
            <a:pPr>
              <a:lnSpc>
                <a:spcPts val="2786"/>
              </a:lnSpc>
            </a:pPr>
            <a:r>
              <a:rPr lang="en-US" sz="1990">
                <a:solidFill>
                  <a:srgbClr val="012F71"/>
                </a:solidFill>
                <a:latin typeface="Poppins Medium Bold"/>
              </a:rPr>
              <a:t>Optimized XG Boost</a:t>
            </a:r>
          </a:p>
        </p:txBody>
      </p:sp>
      <p:sp>
        <p:nvSpPr>
          <p:cNvPr id="16" name="TextBox 16"/>
          <p:cNvSpPr txBox="1"/>
          <p:nvPr/>
        </p:nvSpPr>
        <p:spPr>
          <a:xfrm>
            <a:off x="2705325" y="5738208"/>
            <a:ext cx="2238626" cy="670750"/>
          </a:xfrm>
          <a:prstGeom prst="rect">
            <a:avLst/>
          </a:prstGeom>
        </p:spPr>
        <p:txBody>
          <a:bodyPr lIns="0" tIns="0" rIns="0" bIns="0" rtlCol="0" anchor="t">
            <a:spAutoFit/>
          </a:bodyPr>
          <a:lstStyle/>
          <a:p>
            <a:pPr>
              <a:lnSpc>
                <a:spcPts val="2786"/>
              </a:lnSpc>
            </a:pPr>
            <a:r>
              <a:rPr lang="en-US" sz="1990">
                <a:solidFill>
                  <a:srgbClr val="012F71"/>
                </a:solidFill>
                <a:latin typeface="Poppins Medium Bold"/>
              </a:rPr>
              <a:t>Variable Identification</a:t>
            </a:r>
          </a:p>
        </p:txBody>
      </p:sp>
      <p:sp>
        <p:nvSpPr>
          <p:cNvPr id="17" name="TextBox 17"/>
          <p:cNvSpPr txBox="1"/>
          <p:nvPr/>
        </p:nvSpPr>
        <p:spPr>
          <a:xfrm>
            <a:off x="7206489" y="5811699"/>
            <a:ext cx="2238626" cy="670750"/>
          </a:xfrm>
          <a:prstGeom prst="rect">
            <a:avLst/>
          </a:prstGeom>
        </p:spPr>
        <p:txBody>
          <a:bodyPr lIns="0" tIns="0" rIns="0" bIns="0" rtlCol="0" anchor="t">
            <a:spAutoFit/>
          </a:bodyPr>
          <a:lstStyle/>
          <a:p>
            <a:pPr>
              <a:lnSpc>
                <a:spcPts val="2786"/>
              </a:lnSpc>
            </a:pPr>
            <a:r>
              <a:rPr lang="en-US" sz="1990">
                <a:solidFill>
                  <a:srgbClr val="012F71"/>
                </a:solidFill>
                <a:latin typeface="Poppins Medium Bold"/>
              </a:rPr>
              <a:t>Backward Linear Regression</a:t>
            </a:r>
          </a:p>
        </p:txBody>
      </p:sp>
      <p:sp>
        <p:nvSpPr>
          <p:cNvPr id="18" name="TextBox 18"/>
          <p:cNvSpPr txBox="1"/>
          <p:nvPr/>
        </p:nvSpPr>
        <p:spPr>
          <a:xfrm>
            <a:off x="2051453" y="3010452"/>
            <a:ext cx="3228194" cy="1753870"/>
          </a:xfrm>
          <a:prstGeom prst="rect">
            <a:avLst/>
          </a:prstGeom>
        </p:spPr>
        <p:txBody>
          <a:bodyPr lIns="0" tIns="0" rIns="0" bIns="0" rtlCol="0" anchor="t">
            <a:spAutoFit/>
          </a:bodyPr>
          <a:lstStyle/>
          <a:p>
            <a:pPr>
              <a:lnSpc>
                <a:spcPts val="2100"/>
              </a:lnSpc>
            </a:pPr>
            <a:r>
              <a:rPr lang="en-US" sz="1500">
                <a:solidFill>
                  <a:srgbClr val="F47C00"/>
                </a:solidFill>
                <a:latin typeface="Poppins Medium Bold"/>
              </a:rPr>
              <a:t>R-squared:  0.7124</a:t>
            </a:r>
          </a:p>
          <a:p>
            <a:pPr>
              <a:lnSpc>
                <a:spcPts val="1960"/>
              </a:lnSpc>
            </a:pPr>
            <a:r>
              <a:rPr lang="en-US" sz="1400">
                <a:solidFill>
                  <a:srgbClr val="000000"/>
                </a:solidFill>
                <a:latin typeface="Poppins Medium"/>
              </a:rPr>
              <a:t>Excels in predictive accuracy due to its advanced regularization which prevents overfitting, making it ideal for complex datasets with many features, as it can effectively capture intricate patterns </a:t>
            </a:r>
          </a:p>
        </p:txBody>
      </p:sp>
      <p:grpSp>
        <p:nvGrpSpPr>
          <p:cNvPr id="19" name="Group 19"/>
          <p:cNvGrpSpPr/>
          <p:nvPr/>
        </p:nvGrpSpPr>
        <p:grpSpPr>
          <a:xfrm>
            <a:off x="1677242" y="-18353"/>
            <a:ext cx="885763" cy="1078585"/>
            <a:chOff x="0" y="0"/>
            <a:chExt cx="2771140" cy="3374390"/>
          </a:xfrm>
        </p:grpSpPr>
        <p:sp>
          <p:nvSpPr>
            <p:cNvPr id="20" name="Freeform 20"/>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21" name="TextBox 21"/>
          <p:cNvSpPr txBox="1"/>
          <p:nvPr/>
        </p:nvSpPr>
        <p:spPr>
          <a:xfrm>
            <a:off x="11148191" y="3870325"/>
            <a:ext cx="6111109" cy="2513509"/>
          </a:xfrm>
          <a:prstGeom prst="rect">
            <a:avLst/>
          </a:prstGeom>
        </p:spPr>
        <p:txBody>
          <a:bodyPr wrap="square" lIns="0" tIns="0" rIns="0" bIns="0" rtlCol="0" anchor="t">
            <a:spAutoFit/>
          </a:bodyPr>
          <a:lstStyle/>
          <a:p>
            <a:pPr>
              <a:lnSpc>
                <a:spcPts val="9799"/>
              </a:lnSpc>
            </a:pPr>
            <a:r>
              <a:rPr lang="en-US" sz="6999">
                <a:solidFill>
                  <a:srgbClr val="F47C00"/>
                </a:solidFill>
                <a:latin typeface="Poppins Bold"/>
              </a:rPr>
              <a:t>Model Summary</a:t>
            </a:r>
          </a:p>
        </p:txBody>
      </p:sp>
      <p:sp>
        <p:nvSpPr>
          <p:cNvPr id="22" name="TextBox 22"/>
          <p:cNvSpPr txBox="1"/>
          <p:nvPr/>
        </p:nvSpPr>
        <p:spPr>
          <a:xfrm>
            <a:off x="1958312" y="6751858"/>
            <a:ext cx="3228194" cy="1231265"/>
          </a:xfrm>
          <a:prstGeom prst="rect">
            <a:avLst/>
          </a:prstGeom>
        </p:spPr>
        <p:txBody>
          <a:bodyPr lIns="0" tIns="0" rIns="0" bIns="0" rtlCol="0" anchor="t">
            <a:spAutoFit/>
          </a:bodyPr>
          <a:lstStyle/>
          <a:p>
            <a:pPr>
              <a:lnSpc>
                <a:spcPts val="1960"/>
              </a:lnSpc>
            </a:pPr>
            <a:r>
              <a:rPr lang="en-US" sz="1400">
                <a:solidFill>
                  <a:srgbClr val="000000"/>
                </a:solidFill>
                <a:latin typeface="Poppins Medium"/>
              </a:rPr>
              <a:t>Identifying key variables streamlines the model, this not only improves model efficiency but also aids in understanding the driving forces behind revenue trends.</a:t>
            </a:r>
          </a:p>
        </p:txBody>
      </p:sp>
      <p:sp>
        <p:nvSpPr>
          <p:cNvPr id="23" name="TextBox 23"/>
          <p:cNvSpPr txBox="1"/>
          <p:nvPr/>
        </p:nvSpPr>
        <p:spPr>
          <a:xfrm>
            <a:off x="6453109" y="6647083"/>
            <a:ext cx="3228194" cy="1478915"/>
          </a:xfrm>
          <a:prstGeom prst="rect">
            <a:avLst/>
          </a:prstGeom>
        </p:spPr>
        <p:txBody>
          <a:bodyPr lIns="0" tIns="0" rIns="0" bIns="0" rtlCol="0" anchor="t">
            <a:spAutoFit/>
          </a:bodyPr>
          <a:lstStyle/>
          <a:p>
            <a:pPr>
              <a:lnSpc>
                <a:spcPts val="1960"/>
              </a:lnSpc>
            </a:pPr>
            <a:r>
              <a:rPr lang="en-US" sz="1400">
                <a:solidFill>
                  <a:srgbClr val="F09113"/>
                </a:solidFill>
                <a:latin typeface="Poppins Medium Bold"/>
              </a:rPr>
              <a:t>R-squared: 0.6718</a:t>
            </a:r>
          </a:p>
          <a:p>
            <a:pPr>
              <a:lnSpc>
                <a:spcPts val="1960"/>
              </a:lnSpc>
            </a:pPr>
            <a:r>
              <a:rPr lang="en-US" sz="1400">
                <a:solidFill>
                  <a:srgbClr val="000000"/>
                </a:solidFill>
                <a:latin typeface="Poppins Medium"/>
              </a:rPr>
              <a:t>Provided a simpler, yet effective model that can be particularly useful for stakeholders who require a straightforward model that is easy to interpret and communicate</a:t>
            </a:r>
          </a:p>
        </p:txBody>
      </p:sp>
      <p:sp>
        <p:nvSpPr>
          <p:cNvPr id="24" name="TextBox 24"/>
          <p:cNvSpPr txBox="1"/>
          <p:nvPr/>
        </p:nvSpPr>
        <p:spPr>
          <a:xfrm>
            <a:off x="6453109" y="3019977"/>
            <a:ext cx="3228194" cy="1268552"/>
          </a:xfrm>
          <a:prstGeom prst="rect">
            <a:avLst/>
          </a:prstGeom>
        </p:spPr>
        <p:txBody>
          <a:bodyPr lIns="0" tIns="0" rIns="0" bIns="0" rtlCol="0" anchor="t">
            <a:spAutoFit/>
          </a:bodyPr>
          <a:lstStyle/>
          <a:p>
            <a:pPr>
              <a:lnSpc>
                <a:spcPts val="1960"/>
              </a:lnSpc>
            </a:pPr>
            <a:r>
              <a:rPr lang="en-US" sz="1400">
                <a:solidFill>
                  <a:srgbClr val="F09113"/>
                </a:solidFill>
                <a:latin typeface="Poppins Medium Bold"/>
              </a:rPr>
              <a:t>R-squared: 0.7201</a:t>
            </a:r>
          </a:p>
          <a:p>
            <a:pPr>
              <a:lnSpc>
                <a:spcPts val="1960"/>
              </a:lnSpc>
            </a:pPr>
            <a:r>
              <a:rPr lang="en-US" sz="1400">
                <a:solidFill>
                  <a:srgbClr val="000000"/>
                </a:solidFill>
                <a:latin typeface="Poppins Medium"/>
              </a:rPr>
              <a:t>The </a:t>
            </a:r>
            <a:r>
              <a:rPr lang="en-US" sz="1400" err="1">
                <a:solidFill>
                  <a:srgbClr val="000000"/>
                </a:solidFill>
                <a:latin typeface="Poppins Medium"/>
              </a:rPr>
              <a:t>gridsearch</a:t>
            </a:r>
            <a:r>
              <a:rPr lang="en-US" sz="1400">
                <a:solidFill>
                  <a:srgbClr val="000000"/>
                </a:solidFill>
                <a:latin typeface="Poppins Medium"/>
              </a:rPr>
              <a:t> optimization process fine-tunes the model parameters, increasing the R-squared value.</a:t>
            </a:r>
          </a:p>
        </p:txBody>
      </p:sp>
    </p:spTree>
  </p:cSld>
  <p:clrMapOvr>
    <a:masterClrMapping/>
  </p:clrMapOvr>
  <mc:AlternateContent xmlns:mc="http://schemas.openxmlformats.org/markup-compatibility/2006">
    <mc:Choice xmlns:p14="http://schemas.microsoft.com/office/powerpoint/2010/main" Requires="p14">
      <p:transition spd="slow" p14:dur="2000" advTm="104131"/>
    </mc:Choice>
    <mc:Fallback>
      <p:transition spd="slow" advTm="10413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4" name="Freeform 4"/>
          <p:cNvSpPr/>
          <p:nvPr/>
        </p:nvSpPr>
        <p:spPr>
          <a:xfrm>
            <a:off x="10019122" y="3096410"/>
            <a:ext cx="7240178" cy="431394"/>
          </a:xfrm>
          <a:custGeom>
            <a:avLst/>
            <a:gdLst/>
            <a:ahLst/>
            <a:cxnLst/>
            <a:rect l="l" t="t" r="r" b="b"/>
            <a:pathLst>
              <a:path w="7240178" h="431394">
                <a:moveTo>
                  <a:pt x="0" y="0"/>
                </a:moveTo>
                <a:lnTo>
                  <a:pt x="7240178" y="0"/>
                </a:lnTo>
                <a:lnTo>
                  <a:pt x="7240178" y="431394"/>
                </a:lnTo>
                <a:lnTo>
                  <a:pt x="0" y="431394"/>
                </a:lnTo>
                <a:lnTo>
                  <a:pt x="0" y="0"/>
                </a:lnTo>
                <a:close/>
              </a:path>
            </a:pathLst>
          </a:custGeom>
          <a:blipFill>
            <a:blip r:embed="rId3"/>
            <a:stretch>
              <a:fillRect/>
            </a:stretch>
          </a:blipFill>
        </p:spPr>
        <p:txBody>
          <a:bodyPr/>
          <a:lstStyle/>
          <a:p>
            <a:endParaRPr lang="en-IN"/>
          </a:p>
        </p:txBody>
      </p:sp>
      <p:sp>
        <p:nvSpPr>
          <p:cNvPr id="5" name="Freeform 5"/>
          <p:cNvSpPr/>
          <p:nvPr/>
        </p:nvSpPr>
        <p:spPr>
          <a:xfrm>
            <a:off x="10019122" y="4189341"/>
            <a:ext cx="7240178" cy="4671449"/>
          </a:xfrm>
          <a:custGeom>
            <a:avLst/>
            <a:gdLst/>
            <a:ahLst/>
            <a:cxnLst/>
            <a:rect l="l" t="t" r="r" b="b"/>
            <a:pathLst>
              <a:path w="7240178" h="4671449">
                <a:moveTo>
                  <a:pt x="0" y="0"/>
                </a:moveTo>
                <a:lnTo>
                  <a:pt x="7240178" y="0"/>
                </a:lnTo>
                <a:lnTo>
                  <a:pt x="7240178" y="4671449"/>
                </a:lnTo>
                <a:lnTo>
                  <a:pt x="0" y="4671449"/>
                </a:lnTo>
                <a:lnTo>
                  <a:pt x="0" y="0"/>
                </a:lnTo>
                <a:close/>
              </a:path>
            </a:pathLst>
          </a:custGeom>
          <a:blipFill>
            <a:blip r:embed="rId4"/>
            <a:stretch>
              <a:fillRect/>
            </a:stretch>
          </a:blipFill>
        </p:spPr>
        <p:txBody>
          <a:bodyPr/>
          <a:lstStyle/>
          <a:p>
            <a:endParaRPr lang="en-IN"/>
          </a:p>
        </p:txBody>
      </p:sp>
      <p:sp>
        <p:nvSpPr>
          <p:cNvPr id="6" name="Freeform 6"/>
          <p:cNvSpPr/>
          <p:nvPr/>
        </p:nvSpPr>
        <p:spPr>
          <a:xfrm>
            <a:off x="1028700" y="4189341"/>
            <a:ext cx="7364454" cy="4767272"/>
          </a:xfrm>
          <a:custGeom>
            <a:avLst/>
            <a:gdLst/>
            <a:ahLst/>
            <a:cxnLst/>
            <a:rect l="l" t="t" r="r" b="b"/>
            <a:pathLst>
              <a:path w="7364454" h="4767272">
                <a:moveTo>
                  <a:pt x="0" y="0"/>
                </a:moveTo>
                <a:lnTo>
                  <a:pt x="7364454" y="0"/>
                </a:lnTo>
                <a:lnTo>
                  <a:pt x="7364454" y="4767272"/>
                </a:lnTo>
                <a:lnTo>
                  <a:pt x="0" y="4767272"/>
                </a:lnTo>
                <a:lnTo>
                  <a:pt x="0" y="0"/>
                </a:lnTo>
                <a:close/>
              </a:path>
            </a:pathLst>
          </a:custGeom>
          <a:blipFill>
            <a:blip r:embed="rId5"/>
            <a:stretch>
              <a:fillRect/>
            </a:stretch>
          </a:blipFill>
        </p:spPr>
        <p:txBody>
          <a:bodyPr/>
          <a:lstStyle/>
          <a:p>
            <a:endParaRPr lang="en-IN"/>
          </a:p>
        </p:txBody>
      </p:sp>
      <p:sp>
        <p:nvSpPr>
          <p:cNvPr id="7" name="TextBox 7"/>
          <p:cNvSpPr txBox="1"/>
          <p:nvPr/>
        </p:nvSpPr>
        <p:spPr>
          <a:xfrm>
            <a:off x="1028700" y="1177446"/>
            <a:ext cx="14004947" cy="1038225"/>
          </a:xfrm>
          <a:prstGeom prst="rect">
            <a:avLst/>
          </a:prstGeom>
        </p:spPr>
        <p:txBody>
          <a:bodyPr lIns="0" tIns="0" rIns="0" bIns="0" rtlCol="0" anchor="t">
            <a:spAutoFit/>
          </a:bodyPr>
          <a:lstStyle/>
          <a:p>
            <a:pPr>
              <a:lnSpc>
                <a:spcPts val="8400"/>
              </a:lnSpc>
            </a:pPr>
            <a:r>
              <a:rPr lang="en-US" sz="6000">
                <a:solidFill>
                  <a:srgbClr val="012F71"/>
                </a:solidFill>
                <a:latin typeface="Poppins Bold"/>
              </a:rPr>
              <a:t>Model Summary: XG Boost</a:t>
            </a:r>
          </a:p>
        </p:txBody>
      </p:sp>
      <p:sp>
        <p:nvSpPr>
          <p:cNvPr id="8" name="TextBox 8"/>
          <p:cNvSpPr txBox="1"/>
          <p:nvPr/>
        </p:nvSpPr>
        <p:spPr>
          <a:xfrm>
            <a:off x="10019122" y="3745727"/>
            <a:ext cx="7240178" cy="283210"/>
          </a:xfrm>
          <a:prstGeom prst="rect">
            <a:avLst/>
          </a:prstGeom>
        </p:spPr>
        <p:txBody>
          <a:bodyPr lIns="0" tIns="0" rIns="0" bIns="0" rtlCol="0" anchor="t">
            <a:spAutoFit/>
          </a:bodyPr>
          <a:lstStyle/>
          <a:p>
            <a:pPr algn="ctr">
              <a:lnSpc>
                <a:spcPts val="2239"/>
              </a:lnSpc>
            </a:pPr>
            <a:r>
              <a:rPr lang="en-US" sz="1599">
                <a:solidFill>
                  <a:srgbClr val="F09113"/>
                </a:solidFill>
                <a:latin typeface="Arimo Bold"/>
              </a:rPr>
              <a:t>Gridsearch results </a:t>
            </a:r>
          </a:p>
        </p:txBody>
      </p:sp>
      <p:sp>
        <p:nvSpPr>
          <p:cNvPr id="9" name="TextBox 9"/>
          <p:cNvSpPr txBox="1"/>
          <p:nvPr/>
        </p:nvSpPr>
        <p:spPr>
          <a:xfrm>
            <a:off x="10019122" y="8975090"/>
            <a:ext cx="7217254" cy="283210"/>
          </a:xfrm>
          <a:prstGeom prst="rect">
            <a:avLst/>
          </a:prstGeom>
        </p:spPr>
        <p:txBody>
          <a:bodyPr lIns="0" tIns="0" rIns="0" bIns="0" rtlCol="0" anchor="t">
            <a:spAutoFit/>
          </a:bodyPr>
          <a:lstStyle/>
          <a:p>
            <a:pPr algn="ctr">
              <a:lnSpc>
                <a:spcPts val="2239"/>
              </a:lnSpc>
            </a:pPr>
            <a:r>
              <a:rPr lang="en-US" sz="1599">
                <a:solidFill>
                  <a:srgbClr val="F09113"/>
                </a:solidFill>
                <a:latin typeface="Arimo Bold"/>
              </a:rPr>
              <a:t>Variable importance</a:t>
            </a:r>
          </a:p>
        </p:txBody>
      </p:sp>
      <p:sp>
        <p:nvSpPr>
          <p:cNvPr id="10" name="TextBox 10"/>
          <p:cNvSpPr txBox="1"/>
          <p:nvPr/>
        </p:nvSpPr>
        <p:spPr>
          <a:xfrm>
            <a:off x="1028700" y="9017701"/>
            <a:ext cx="7217254" cy="283210"/>
          </a:xfrm>
          <a:prstGeom prst="rect">
            <a:avLst/>
          </a:prstGeom>
        </p:spPr>
        <p:txBody>
          <a:bodyPr lIns="0" tIns="0" rIns="0" bIns="0" rtlCol="0" anchor="t">
            <a:spAutoFit/>
          </a:bodyPr>
          <a:lstStyle/>
          <a:p>
            <a:pPr algn="ctr">
              <a:lnSpc>
                <a:spcPts val="2239"/>
              </a:lnSpc>
            </a:pPr>
            <a:r>
              <a:rPr lang="en-US" sz="1599">
                <a:solidFill>
                  <a:srgbClr val="F09113"/>
                </a:solidFill>
                <a:latin typeface="Arimo Bold"/>
              </a:rPr>
              <a:t>Variable importance</a:t>
            </a:r>
          </a:p>
        </p:txBody>
      </p:sp>
      <p:sp>
        <p:nvSpPr>
          <p:cNvPr id="11" name="TextBox 11"/>
          <p:cNvSpPr txBox="1"/>
          <p:nvPr/>
        </p:nvSpPr>
        <p:spPr>
          <a:xfrm>
            <a:off x="3441400" y="2561740"/>
            <a:ext cx="2391853" cy="372745"/>
          </a:xfrm>
          <a:prstGeom prst="rect">
            <a:avLst/>
          </a:prstGeom>
        </p:spPr>
        <p:txBody>
          <a:bodyPr lIns="0" tIns="0" rIns="0" bIns="0" rtlCol="0" anchor="t">
            <a:spAutoFit/>
          </a:bodyPr>
          <a:lstStyle/>
          <a:p>
            <a:pPr algn="ctr">
              <a:lnSpc>
                <a:spcPts val="3079"/>
              </a:lnSpc>
            </a:pPr>
            <a:r>
              <a:rPr lang="en-US" sz="2199">
                <a:solidFill>
                  <a:srgbClr val="F47C00"/>
                </a:solidFill>
                <a:latin typeface="Poppins Medium Bold"/>
              </a:rPr>
              <a:t>XG Boost</a:t>
            </a:r>
          </a:p>
        </p:txBody>
      </p:sp>
      <p:sp>
        <p:nvSpPr>
          <p:cNvPr id="12" name="TextBox 12"/>
          <p:cNvSpPr txBox="1"/>
          <p:nvPr/>
        </p:nvSpPr>
        <p:spPr>
          <a:xfrm>
            <a:off x="11540348" y="2561740"/>
            <a:ext cx="4197727" cy="372745"/>
          </a:xfrm>
          <a:prstGeom prst="rect">
            <a:avLst/>
          </a:prstGeom>
        </p:spPr>
        <p:txBody>
          <a:bodyPr lIns="0" tIns="0" rIns="0" bIns="0" rtlCol="0" anchor="t">
            <a:spAutoFit/>
          </a:bodyPr>
          <a:lstStyle/>
          <a:p>
            <a:pPr algn="ctr">
              <a:lnSpc>
                <a:spcPts val="3079"/>
              </a:lnSpc>
            </a:pPr>
            <a:r>
              <a:rPr lang="en-US" sz="2199">
                <a:solidFill>
                  <a:srgbClr val="F47C00"/>
                </a:solidFill>
                <a:latin typeface="Poppins Medium Bold"/>
              </a:rPr>
              <a:t>Optimised XG Boost</a:t>
            </a:r>
          </a:p>
        </p:txBody>
      </p:sp>
      <p:sp>
        <p:nvSpPr>
          <p:cNvPr id="13" name="AutoShape 13"/>
          <p:cNvSpPr/>
          <p:nvPr/>
        </p:nvSpPr>
        <p:spPr>
          <a:xfrm>
            <a:off x="9144000" y="3527804"/>
            <a:ext cx="23812" cy="6149717"/>
          </a:xfrm>
          <a:prstGeom prst="line">
            <a:avLst/>
          </a:prstGeom>
          <a:ln w="47625" cap="rnd">
            <a:solidFill>
              <a:srgbClr val="A6A6A6"/>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32743"/>
    </mc:Choice>
    <mc:Fallback>
      <p:transition spd="slow" advTm="3274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5026EE9-72DD-1272-42D5-DDA3D4B0A896}"/>
              </a:ext>
            </a:extLst>
          </p:cNvPr>
          <p:cNvSpPr/>
          <p:nvPr/>
        </p:nvSpPr>
        <p:spPr>
          <a:xfrm>
            <a:off x="6371725" y="8782298"/>
            <a:ext cx="240070" cy="42268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77529A0-C69A-2DF4-1011-9D50EE047B45}"/>
              </a:ext>
            </a:extLst>
          </p:cNvPr>
          <p:cNvSpPr/>
          <p:nvPr/>
        </p:nvSpPr>
        <p:spPr>
          <a:xfrm>
            <a:off x="3568213" y="8782298"/>
            <a:ext cx="240070" cy="422687"/>
          </a:xfrm>
          <a:prstGeom prst="rect">
            <a:avLst/>
          </a:prstGeom>
          <a:solidFill>
            <a:srgbClr val="012F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4" name="TextBox 4"/>
          <p:cNvSpPr txBox="1"/>
          <p:nvPr/>
        </p:nvSpPr>
        <p:spPr>
          <a:xfrm>
            <a:off x="1028700" y="1177446"/>
            <a:ext cx="16230600" cy="1038225"/>
          </a:xfrm>
          <a:prstGeom prst="rect">
            <a:avLst/>
          </a:prstGeom>
        </p:spPr>
        <p:txBody>
          <a:bodyPr lIns="0" tIns="0" rIns="0" bIns="0" rtlCol="0" anchor="t">
            <a:spAutoFit/>
          </a:bodyPr>
          <a:lstStyle/>
          <a:p>
            <a:pPr>
              <a:lnSpc>
                <a:spcPts val="8400"/>
              </a:lnSpc>
            </a:pPr>
            <a:r>
              <a:rPr lang="en-US" sz="6000">
                <a:solidFill>
                  <a:srgbClr val="012F71"/>
                </a:solidFill>
                <a:latin typeface="Poppins Bold"/>
              </a:rPr>
              <a:t>Model Summary: Backward Regression</a:t>
            </a:r>
          </a:p>
        </p:txBody>
      </p:sp>
      <p:sp>
        <p:nvSpPr>
          <p:cNvPr id="5" name="TextBox 5"/>
          <p:cNvSpPr txBox="1"/>
          <p:nvPr/>
        </p:nvSpPr>
        <p:spPr>
          <a:xfrm>
            <a:off x="937751" y="3781779"/>
            <a:ext cx="8206249" cy="4136582"/>
          </a:xfrm>
          <a:prstGeom prst="rect">
            <a:avLst/>
          </a:prstGeom>
        </p:spPr>
        <p:txBody>
          <a:bodyPr lIns="0" tIns="0" rIns="0" bIns="0" rtlCol="0" anchor="t">
            <a:spAutoFit/>
          </a:bodyPr>
          <a:lstStyle/>
          <a:p>
            <a:pPr>
              <a:lnSpc>
                <a:spcPts val="2659"/>
              </a:lnSpc>
            </a:pPr>
            <a:r>
              <a:rPr lang="en-US" sz="1899">
                <a:solidFill>
                  <a:srgbClr val="012F71"/>
                </a:solidFill>
                <a:latin typeface="Poppins Medium"/>
              </a:rPr>
              <a:t>Predicted Revenue = </a:t>
            </a:r>
            <a:r>
              <a:rPr lang="en-US" sz="1899">
                <a:solidFill>
                  <a:srgbClr val="012F71"/>
                </a:solidFill>
                <a:latin typeface="Poppins Medium Bold"/>
              </a:rPr>
              <a:t>-801.6</a:t>
            </a:r>
            <a:r>
              <a:rPr lang="en-US" sz="1899">
                <a:solidFill>
                  <a:srgbClr val="012F71"/>
                </a:solidFill>
                <a:latin typeface="Poppins Medium"/>
              </a:rPr>
              <a:t> + </a:t>
            </a:r>
            <a:r>
              <a:rPr lang="en-US" sz="1899">
                <a:solidFill>
                  <a:srgbClr val="F47C00"/>
                </a:solidFill>
                <a:latin typeface="Poppins Medium"/>
              </a:rPr>
              <a:t>(270.6 X Bathrooms) + (113.0 X Bedrooms) + (385.0 X </a:t>
            </a:r>
            <a:r>
              <a:rPr lang="en-US" sz="1899" err="1">
                <a:solidFill>
                  <a:srgbClr val="F47C00"/>
                </a:solidFill>
                <a:latin typeface="Poppins Medium"/>
              </a:rPr>
              <a:t>Listing_Type_Entire_home_apt</a:t>
            </a:r>
            <a:r>
              <a:rPr lang="en-US" sz="1899">
                <a:solidFill>
                  <a:srgbClr val="F47C00"/>
                </a:solidFill>
                <a:latin typeface="Poppins Medium"/>
              </a:rPr>
              <a:t>) - (482.4 X </a:t>
            </a:r>
            <a:r>
              <a:rPr lang="en-US" sz="1899" err="1">
                <a:solidFill>
                  <a:srgbClr val="F47C00"/>
                </a:solidFill>
                <a:latin typeface="Poppins Medium"/>
              </a:rPr>
              <a:t>Listing_Type_Shared_room</a:t>
            </a:r>
            <a:r>
              <a:rPr lang="en-US" sz="1899">
                <a:solidFill>
                  <a:srgbClr val="F47C00"/>
                </a:solidFill>
                <a:latin typeface="Poppins Medium"/>
              </a:rPr>
              <a:t>) + (140.3 X </a:t>
            </a:r>
            <a:r>
              <a:rPr lang="en-US" sz="1899" err="1">
                <a:solidFill>
                  <a:srgbClr val="F47C00"/>
                </a:solidFill>
                <a:latin typeface="Poppins Medium"/>
              </a:rPr>
              <a:t>Max_Guests_lagged</a:t>
            </a:r>
            <a:r>
              <a:rPr lang="en-US" sz="1899">
                <a:solidFill>
                  <a:srgbClr val="F47C00"/>
                </a:solidFill>
                <a:latin typeface="Poppins Medium"/>
              </a:rPr>
              <a:t>) + (3315.1 X </a:t>
            </a:r>
            <a:r>
              <a:rPr lang="en-US" sz="1899" err="1">
                <a:solidFill>
                  <a:srgbClr val="F47C00"/>
                </a:solidFill>
                <a:latin typeface="Poppins Medium"/>
              </a:rPr>
              <a:t>Property_Type_Treehouse</a:t>
            </a:r>
            <a:r>
              <a:rPr lang="en-US" sz="1899">
                <a:solidFill>
                  <a:srgbClr val="F47C00"/>
                </a:solidFill>
                <a:latin typeface="Poppins Medium"/>
              </a:rPr>
              <a:t>)</a:t>
            </a:r>
            <a:r>
              <a:rPr lang="en-US" sz="1899">
                <a:solidFill>
                  <a:srgbClr val="012F71"/>
                </a:solidFill>
                <a:latin typeface="Poppins Medium"/>
              </a:rPr>
              <a:t> - (0.0350 X </a:t>
            </a:r>
            <a:r>
              <a:rPr lang="en-US" sz="1899" err="1">
                <a:solidFill>
                  <a:srgbClr val="012F71"/>
                </a:solidFill>
                <a:latin typeface="Poppins Medium"/>
              </a:rPr>
              <a:t>booked_days_period_city_lagged</a:t>
            </a:r>
            <a:r>
              <a:rPr lang="en-US" sz="1899">
                <a:solidFill>
                  <a:srgbClr val="012F71"/>
                </a:solidFill>
                <a:latin typeface="Poppins Medium"/>
              </a:rPr>
              <a:t>) + </a:t>
            </a:r>
            <a:r>
              <a:rPr lang="en-US" sz="1899">
                <a:solidFill>
                  <a:srgbClr val="F47C00"/>
                </a:solidFill>
                <a:latin typeface="Poppins Medium"/>
              </a:rPr>
              <a:t>(1.9543 X</a:t>
            </a:r>
            <a:r>
              <a:rPr lang="en-US" sz="1899">
                <a:solidFill>
                  <a:srgbClr val="012F71"/>
                </a:solidFill>
                <a:latin typeface="Poppins Medium"/>
              </a:rPr>
              <a:t> </a:t>
            </a:r>
            <a:r>
              <a:rPr lang="en-US" sz="1899" err="1">
                <a:solidFill>
                  <a:srgbClr val="F47C00"/>
                </a:solidFill>
                <a:latin typeface="Poppins Medium"/>
              </a:rPr>
              <a:t>prev_Nightly_Rate</a:t>
            </a:r>
            <a:r>
              <a:rPr lang="en-US" sz="1899">
                <a:solidFill>
                  <a:srgbClr val="F47C00"/>
                </a:solidFill>
                <a:latin typeface="Poppins Medium"/>
              </a:rPr>
              <a:t>) + (7.8075 X </a:t>
            </a:r>
            <a:r>
              <a:rPr lang="en-US" sz="1899" err="1">
                <a:solidFill>
                  <a:srgbClr val="F47C00"/>
                </a:solidFill>
                <a:latin typeface="Poppins Medium"/>
              </a:rPr>
              <a:t>prev_available_days</a:t>
            </a:r>
            <a:r>
              <a:rPr lang="en-US" sz="1899">
                <a:solidFill>
                  <a:srgbClr val="F47C00"/>
                </a:solidFill>
                <a:latin typeface="Poppins Medium"/>
              </a:rPr>
              <a:t>) - (3.1037 X </a:t>
            </a:r>
            <a:r>
              <a:rPr lang="en-US" sz="1899" err="1">
                <a:solidFill>
                  <a:srgbClr val="F47C00"/>
                </a:solidFill>
                <a:latin typeface="Poppins Medium"/>
              </a:rPr>
              <a:t>prev_available_days_aveListedPri</a:t>
            </a:r>
            <a:r>
              <a:rPr lang="en-US" sz="1899">
                <a:solidFill>
                  <a:srgbClr val="F47C00"/>
                </a:solidFill>
                <a:latin typeface="Poppins Medium"/>
              </a:rPr>
              <a:t>) + (17.2615 X </a:t>
            </a:r>
            <a:r>
              <a:rPr lang="en-US" sz="1899" err="1">
                <a:solidFill>
                  <a:srgbClr val="F47C00"/>
                </a:solidFill>
                <a:latin typeface="Poppins Medium"/>
              </a:rPr>
              <a:t>prev_booked_days</a:t>
            </a:r>
            <a:r>
              <a:rPr lang="en-US" sz="1899">
                <a:solidFill>
                  <a:srgbClr val="F47C00"/>
                </a:solidFill>
                <a:latin typeface="Poppins Medium"/>
              </a:rPr>
              <a:t>) + (13.7430 X </a:t>
            </a:r>
            <a:r>
              <a:rPr lang="en-US" sz="1899" err="1">
                <a:solidFill>
                  <a:srgbClr val="F47C00"/>
                </a:solidFill>
                <a:latin typeface="Poppins Medium"/>
              </a:rPr>
              <a:t>prev_booked_days_avePrice</a:t>
            </a:r>
            <a:r>
              <a:rPr lang="en-US" sz="1899">
                <a:solidFill>
                  <a:srgbClr val="F47C00"/>
                </a:solidFill>
                <a:latin typeface="Poppins Medium"/>
              </a:rPr>
              <a:t>) + (0.5187 X </a:t>
            </a:r>
            <a:r>
              <a:rPr lang="en-US" sz="1899" err="1">
                <a:solidFill>
                  <a:srgbClr val="F47C00"/>
                </a:solidFill>
                <a:latin typeface="Poppins Medium"/>
              </a:rPr>
              <a:t>prev_numReserv_pastYear</a:t>
            </a:r>
            <a:r>
              <a:rPr lang="en-US" sz="1899">
                <a:solidFill>
                  <a:srgbClr val="F47C00"/>
                </a:solidFill>
                <a:latin typeface="Poppins Medium"/>
              </a:rPr>
              <a:t>) - (0.0729 X </a:t>
            </a:r>
            <a:r>
              <a:rPr lang="en-US" sz="1899" err="1">
                <a:solidFill>
                  <a:srgbClr val="F47C00"/>
                </a:solidFill>
                <a:latin typeface="Poppins Medium"/>
              </a:rPr>
              <a:t>prev_numReservedDays_pastYear</a:t>
            </a:r>
            <a:r>
              <a:rPr lang="en-US" sz="1899">
                <a:solidFill>
                  <a:srgbClr val="F47C00"/>
                </a:solidFill>
                <a:latin typeface="Poppins Medium"/>
              </a:rPr>
              <a:t>) </a:t>
            </a:r>
            <a:r>
              <a:rPr lang="en-US" sz="1899">
                <a:solidFill>
                  <a:srgbClr val="012F71"/>
                </a:solidFill>
                <a:latin typeface="Poppins Medium"/>
              </a:rPr>
              <a:t>+</a:t>
            </a:r>
            <a:r>
              <a:rPr lang="en-US" sz="1899">
                <a:solidFill>
                  <a:srgbClr val="DE2B2B"/>
                </a:solidFill>
                <a:latin typeface="Poppins Medium"/>
              </a:rPr>
              <a:t> </a:t>
            </a:r>
            <a:r>
              <a:rPr lang="en-US" sz="1899">
                <a:solidFill>
                  <a:srgbClr val="00B050"/>
                </a:solidFill>
                <a:latin typeface="Poppins Medium"/>
              </a:rPr>
              <a:t>(228.6 X quarter_Q3) - (464.5 X quarter_Q4) </a:t>
            </a:r>
            <a:r>
              <a:rPr lang="en-US" sz="1899">
                <a:solidFill>
                  <a:srgbClr val="012F71"/>
                </a:solidFill>
                <a:latin typeface="Poppins Medium"/>
              </a:rPr>
              <a:t>+ (0.000197 X </a:t>
            </a:r>
            <a:r>
              <a:rPr lang="en-US" sz="1899" err="1">
                <a:solidFill>
                  <a:srgbClr val="012F71"/>
                </a:solidFill>
                <a:latin typeface="Poppins Medium"/>
              </a:rPr>
              <a:t>revenue_period_city_lagged</a:t>
            </a:r>
            <a:r>
              <a:rPr lang="en-US" sz="1899">
                <a:solidFill>
                  <a:srgbClr val="012F71"/>
                </a:solidFill>
                <a:latin typeface="Poppins Medium"/>
              </a:rPr>
              <a:t>) + (0.000339 X </a:t>
            </a:r>
            <a:r>
              <a:rPr lang="en-US" sz="1899" err="1">
                <a:solidFill>
                  <a:srgbClr val="012F71"/>
                </a:solidFill>
                <a:latin typeface="Poppins Medium"/>
              </a:rPr>
              <a:t>revenue_period_tract</a:t>
            </a:r>
            <a:r>
              <a:rPr lang="en-US" sz="1899">
                <a:solidFill>
                  <a:srgbClr val="012F71"/>
                </a:solidFill>
                <a:latin typeface="Poppins Medium"/>
              </a:rPr>
              <a:t>) </a:t>
            </a:r>
          </a:p>
        </p:txBody>
      </p:sp>
      <p:sp>
        <p:nvSpPr>
          <p:cNvPr id="6" name="TextBox 6"/>
          <p:cNvSpPr txBox="1"/>
          <p:nvPr/>
        </p:nvSpPr>
        <p:spPr>
          <a:xfrm>
            <a:off x="1028700" y="2453796"/>
            <a:ext cx="8115300" cy="445770"/>
          </a:xfrm>
          <a:prstGeom prst="rect">
            <a:avLst/>
          </a:prstGeom>
        </p:spPr>
        <p:txBody>
          <a:bodyPr lIns="0" tIns="0" rIns="0" bIns="0" rtlCol="0" anchor="t">
            <a:spAutoFit/>
          </a:bodyPr>
          <a:lstStyle/>
          <a:p>
            <a:pPr>
              <a:lnSpc>
                <a:spcPts val="3779"/>
              </a:lnSpc>
            </a:pPr>
            <a:r>
              <a:rPr lang="en-US" sz="2700">
                <a:solidFill>
                  <a:srgbClr val="726F6F"/>
                </a:solidFill>
                <a:latin typeface="Poppins Medium"/>
              </a:rPr>
              <a:t>Calculator for revenue estimation</a:t>
            </a:r>
          </a:p>
        </p:txBody>
      </p:sp>
      <p:sp>
        <p:nvSpPr>
          <p:cNvPr id="16" name="TextBox 16"/>
          <p:cNvSpPr txBox="1"/>
          <p:nvPr/>
        </p:nvSpPr>
        <p:spPr>
          <a:xfrm>
            <a:off x="1496120" y="8700408"/>
            <a:ext cx="1700084" cy="557892"/>
          </a:xfrm>
          <a:prstGeom prst="rect">
            <a:avLst/>
          </a:prstGeom>
        </p:spPr>
        <p:txBody>
          <a:bodyPr lIns="0" tIns="0" rIns="0" bIns="0" rtlCol="0" anchor="t">
            <a:spAutoFit/>
          </a:bodyPr>
          <a:lstStyle/>
          <a:p>
            <a:pPr>
              <a:lnSpc>
                <a:spcPts val="2266"/>
              </a:lnSpc>
            </a:pPr>
            <a:r>
              <a:rPr lang="en-US" sz="1618">
                <a:solidFill>
                  <a:srgbClr val="000000"/>
                </a:solidFill>
                <a:latin typeface="Poppins Medium"/>
              </a:rPr>
              <a:t>Property characteristics</a:t>
            </a:r>
          </a:p>
        </p:txBody>
      </p:sp>
      <p:sp>
        <p:nvSpPr>
          <p:cNvPr id="17" name="TextBox 17"/>
          <p:cNvSpPr txBox="1"/>
          <p:nvPr/>
        </p:nvSpPr>
        <p:spPr>
          <a:xfrm>
            <a:off x="3976767" y="8700408"/>
            <a:ext cx="2022562" cy="557892"/>
          </a:xfrm>
          <a:prstGeom prst="rect">
            <a:avLst/>
          </a:prstGeom>
        </p:spPr>
        <p:txBody>
          <a:bodyPr lIns="0" tIns="0" rIns="0" bIns="0" rtlCol="0" anchor="t">
            <a:spAutoFit/>
          </a:bodyPr>
          <a:lstStyle/>
          <a:p>
            <a:pPr>
              <a:lnSpc>
                <a:spcPts val="2266"/>
              </a:lnSpc>
            </a:pPr>
            <a:r>
              <a:rPr lang="en-US" sz="1618">
                <a:solidFill>
                  <a:srgbClr val="000000"/>
                </a:solidFill>
                <a:latin typeface="Poppins Medium"/>
              </a:rPr>
              <a:t>Socio-economic factors</a:t>
            </a:r>
          </a:p>
        </p:txBody>
      </p:sp>
      <p:sp>
        <p:nvSpPr>
          <p:cNvPr id="18" name="TextBox 18"/>
          <p:cNvSpPr txBox="1"/>
          <p:nvPr/>
        </p:nvSpPr>
        <p:spPr>
          <a:xfrm>
            <a:off x="6779892" y="8857302"/>
            <a:ext cx="1517321" cy="272678"/>
          </a:xfrm>
          <a:prstGeom prst="rect">
            <a:avLst/>
          </a:prstGeom>
        </p:spPr>
        <p:txBody>
          <a:bodyPr lIns="0" tIns="0" rIns="0" bIns="0" rtlCol="0" anchor="t">
            <a:spAutoFit/>
          </a:bodyPr>
          <a:lstStyle/>
          <a:p>
            <a:pPr>
              <a:lnSpc>
                <a:spcPts val="2266"/>
              </a:lnSpc>
            </a:pPr>
            <a:r>
              <a:rPr lang="en-US" sz="1618">
                <a:solidFill>
                  <a:srgbClr val="000000"/>
                </a:solidFill>
                <a:latin typeface="Poppins Medium"/>
              </a:rPr>
              <a:t>Seasonality</a:t>
            </a:r>
          </a:p>
        </p:txBody>
      </p:sp>
      <p:sp>
        <p:nvSpPr>
          <p:cNvPr id="19" name="TextBox 19"/>
          <p:cNvSpPr txBox="1"/>
          <p:nvPr/>
        </p:nvSpPr>
        <p:spPr>
          <a:xfrm>
            <a:off x="10095309" y="4774360"/>
            <a:ext cx="7163991" cy="1717714"/>
          </a:xfrm>
          <a:prstGeom prst="rect">
            <a:avLst/>
          </a:prstGeom>
        </p:spPr>
        <p:txBody>
          <a:bodyPr lIns="0" tIns="0" rIns="0" bIns="0" rtlCol="0" anchor="t">
            <a:spAutoFit/>
          </a:bodyPr>
          <a:lstStyle/>
          <a:p>
            <a:pPr>
              <a:lnSpc>
                <a:spcPts val="2659"/>
              </a:lnSpc>
            </a:pPr>
            <a:r>
              <a:rPr lang="en-US" sz="1899">
                <a:solidFill>
                  <a:srgbClr val="000000"/>
                </a:solidFill>
                <a:latin typeface="Poppins Medium"/>
              </a:rPr>
              <a:t>I</a:t>
            </a:r>
            <a:r>
              <a:rPr lang="en-US" sz="1899">
                <a:solidFill>
                  <a:srgbClr val="000000"/>
                </a:solidFill>
                <a:latin typeface="Poppins Medium Bold"/>
              </a:rPr>
              <a:t>llustration:</a:t>
            </a:r>
          </a:p>
          <a:p>
            <a:pPr marL="410209" lvl="1" indent="-205105">
              <a:lnSpc>
                <a:spcPts val="2659"/>
              </a:lnSpc>
              <a:buFont typeface="Arial"/>
              <a:buChar char="•"/>
            </a:pPr>
            <a:r>
              <a:rPr lang="en-US" sz="1899">
                <a:solidFill>
                  <a:srgbClr val="000000"/>
                </a:solidFill>
                <a:latin typeface="Poppins Medium"/>
              </a:rPr>
              <a:t>Increasing the number of bedrooms by 1 results in a $113 rise in total revenue, all else being equal</a:t>
            </a:r>
          </a:p>
          <a:p>
            <a:pPr marL="410209" lvl="1" indent="-205105">
              <a:lnSpc>
                <a:spcPts val="2659"/>
              </a:lnSpc>
              <a:buFont typeface="Arial"/>
              <a:buChar char="•"/>
            </a:pPr>
            <a:r>
              <a:rPr lang="en-US" sz="1899">
                <a:solidFill>
                  <a:srgbClr val="000000"/>
                </a:solidFill>
                <a:latin typeface="Poppins Medium"/>
              </a:rPr>
              <a:t>Adding 1 bathroom leads to a $270 increase in total revenue, with all other factors constant</a:t>
            </a:r>
          </a:p>
        </p:txBody>
      </p:sp>
      <p:sp>
        <p:nvSpPr>
          <p:cNvPr id="20" name="Rectangle 19">
            <a:extLst>
              <a:ext uri="{FF2B5EF4-FFF2-40B4-BE49-F238E27FC236}">
                <a16:creationId xmlns:a16="http://schemas.microsoft.com/office/drawing/2014/main" id="{1468F3FB-6DA2-9FDF-04BF-C7FD91D6B085}"/>
              </a:ext>
            </a:extLst>
          </p:cNvPr>
          <p:cNvSpPr/>
          <p:nvPr/>
        </p:nvSpPr>
        <p:spPr>
          <a:xfrm>
            <a:off x="1090950" y="8782298"/>
            <a:ext cx="240070" cy="422687"/>
          </a:xfrm>
          <a:prstGeom prst="rect">
            <a:avLst/>
          </a:prstGeom>
          <a:solidFill>
            <a:srgbClr val="F0911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35566"/>
    </mc:Choice>
    <mc:Fallback>
      <p:transition spd="slow" advTm="355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38618" y="0"/>
            <a:ext cx="6749382" cy="10287000"/>
          </a:xfrm>
          <a:custGeom>
            <a:avLst/>
            <a:gdLst/>
            <a:ahLst/>
            <a:cxnLst/>
            <a:rect l="l" t="t" r="r" b="b"/>
            <a:pathLst>
              <a:path w="6749382" h="10287000">
                <a:moveTo>
                  <a:pt x="0" y="0"/>
                </a:moveTo>
                <a:lnTo>
                  <a:pt x="6749382" y="0"/>
                </a:lnTo>
                <a:lnTo>
                  <a:pt x="6749382" y="10287000"/>
                </a:lnTo>
                <a:lnTo>
                  <a:pt x="0" y="10287000"/>
                </a:lnTo>
                <a:lnTo>
                  <a:pt x="0" y="0"/>
                </a:lnTo>
                <a:close/>
              </a:path>
            </a:pathLst>
          </a:custGeom>
          <a:blipFill>
            <a:blip r:embed="rId3"/>
            <a:stretch>
              <a:fillRect l="-77640" r="-51123"/>
            </a:stretch>
          </a:blipFill>
        </p:spPr>
        <p:txBody>
          <a:bodyPr/>
          <a:lstStyle/>
          <a:p>
            <a:endParaRPr lang="en-IN"/>
          </a:p>
        </p:txBody>
      </p:sp>
      <p:sp>
        <p:nvSpPr>
          <p:cNvPr id="3" name="TextBox 3"/>
          <p:cNvSpPr txBox="1"/>
          <p:nvPr/>
        </p:nvSpPr>
        <p:spPr>
          <a:xfrm>
            <a:off x="1028700" y="923925"/>
            <a:ext cx="14857924" cy="977900"/>
          </a:xfrm>
          <a:prstGeom prst="rect">
            <a:avLst/>
          </a:prstGeom>
        </p:spPr>
        <p:txBody>
          <a:bodyPr lIns="0" tIns="0" rIns="0" bIns="0" rtlCol="0" anchor="t">
            <a:spAutoFit/>
          </a:bodyPr>
          <a:lstStyle/>
          <a:p>
            <a:pPr>
              <a:lnSpc>
                <a:spcPts val="8050"/>
              </a:lnSpc>
            </a:pPr>
            <a:r>
              <a:rPr lang="en-US" sz="5750">
                <a:solidFill>
                  <a:srgbClr val="012F71"/>
                </a:solidFill>
                <a:latin typeface="Poppins Bold"/>
              </a:rPr>
              <a:t>Executive Summary</a:t>
            </a:r>
          </a:p>
        </p:txBody>
      </p:sp>
      <p:sp>
        <p:nvSpPr>
          <p:cNvPr id="4" name="TextBox 4"/>
          <p:cNvSpPr txBox="1"/>
          <p:nvPr/>
        </p:nvSpPr>
        <p:spPr>
          <a:xfrm>
            <a:off x="1028700" y="3172836"/>
            <a:ext cx="9161285" cy="4494051"/>
          </a:xfrm>
          <a:prstGeom prst="rect">
            <a:avLst/>
          </a:prstGeom>
        </p:spPr>
        <p:txBody>
          <a:bodyPr lIns="0" tIns="0" rIns="0" bIns="0" rtlCol="0" anchor="t">
            <a:spAutoFit/>
          </a:bodyPr>
          <a:lstStyle/>
          <a:p>
            <a:pPr>
              <a:lnSpc>
                <a:spcPts val="3220"/>
              </a:lnSpc>
            </a:pPr>
            <a:r>
              <a:rPr lang="en-US" sz="2300" dirty="0">
                <a:solidFill>
                  <a:srgbClr val="012F71"/>
                </a:solidFill>
                <a:latin typeface="Poppins Medium"/>
              </a:rPr>
              <a:t>In our presentation, we introduce a predictive model designed to estimate revenue for Airbnb properties in Dallas. This model leverages historical data by conducting exploratory data analysis (EDA), identifying key features, and building the model. </a:t>
            </a:r>
          </a:p>
          <a:p>
            <a:pPr>
              <a:lnSpc>
                <a:spcPts val="3220"/>
              </a:lnSpc>
            </a:pPr>
            <a:r>
              <a:rPr lang="en-US" sz="2300" dirty="0">
                <a:solidFill>
                  <a:srgbClr val="012F71"/>
                </a:solidFill>
                <a:latin typeface="Poppins Medium"/>
              </a:rPr>
              <a:t>Our comprehensive analysis focuses on identifying factors that significantly influence revenue, such as property characteristics, socio-economic elements, and seasonal trends. Through this, we aim to empower Airbnb hosts with data-driven insights for optimized revenue decisions in the dynamic short-term rental market.</a:t>
            </a:r>
          </a:p>
        </p:txBody>
      </p:sp>
      <p:sp>
        <p:nvSpPr>
          <p:cNvPr id="5" name="AutoShape 5"/>
          <p:cNvSpPr/>
          <p:nvPr/>
        </p:nvSpPr>
        <p:spPr>
          <a:xfrm flipH="1">
            <a:off x="964285" y="2217774"/>
            <a:ext cx="8179715" cy="0"/>
          </a:xfrm>
          <a:prstGeom prst="line">
            <a:avLst/>
          </a:prstGeom>
          <a:ln w="47625" cap="rnd">
            <a:solidFill>
              <a:srgbClr val="A6A6A6"/>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22987"/>
    </mc:Choice>
    <mc:Fallback>
      <p:transition spd="slow" advTm="2298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8408"/>
            <a:ext cx="9144000" cy="10503817"/>
            <a:chOff x="0" y="0"/>
            <a:chExt cx="1666119" cy="1913890"/>
          </a:xfrm>
        </p:grpSpPr>
        <p:sp>
          <p:nvSpPr>
            <p:cNvPr id="3" name="Freeform 3"/>
            <p:cNvSpPr/>
            <p:nvPr/>
          </p:nvSpPr>
          <p:spPr>
            <a:xfrm>
              <a:off x="0" y="0"/>
              <a:ext cx="1666119" cy="1913890"/>
            </a:xfrm>
            <a:custGeom>
              <a:avLst/>
              <a:gdLst/>
              <a:ahLst/>
              <a:cxnLst/>
              <a:rect l="l" t="t" r="r" b="b"/>
              <a:pathLst>
                <a:path w="1666119" h="1913890">
                  <a:moveTo>
                    <a:pt x="1541659" y="1913890"/>
                  </a:moveTo>
                  <a:lnTo>
                    <a:pt x="124460" y="1913890"/>
                  </a:lnTo>
                  <a:cubicBezTo>
                    <a:pt x="55880" y="1913890"/>
                    <a:pt x="0" y="1858010"/>
                    <a:pt x="0" y="1789430"/>
                  </a:cubicBezTo>
                  <a:lnTo>
                    <a:pt x="0" y="124460"/>
                  </a:lnTo>
                  <a:cubicBezTo>
                    <a:pt x="0" y="55880"/>
                    <a:pt x="55880" y="0"/>
                    <a:pt x="124460" y="0"/>
                  </a:cubicBezTo>
                  <a:lnTo>
                    <a:pt x="1541659" y="0"/>
                  </a:lnTo>
                  <a:cubicBezTo>
                    <a:pt x="1610239" y="0"/>
                    <a:pt x="1666119" y="55880"/>
                    <a:pt x="1666119" y="124460"/>
                  </a:cubicBezTo>
                  <a:lnTo>
                    <a:pt x="1666119" y="1789430"/>
                  </a:lnTo>
                  <a:cubicBezTo>
                    <a:pt x="1666119" y="1858010"/>
                    <a:pt x="1610239" y="1913890"/>
                    <a:pt x="1541659" y="1913890"/>
                  </a:cubicBezTo>
                  <a:close/>
                </a:path>
              </a:pathLst>
            </a:custGeom>
            <a:solidFill>
              <a:srgbClr val="EAC00D"/>
            </a:solidFill>
          </p:spPr>
          <p:txBody>
            <a:bodyPr/>
            <a:lstStyle/>
            <a:p>
              <a:endParaRPr lang="en-IN"/>
            </a:p>
          </p:txBody>
        </p:sp>
      </p:grpSp>
      <p:grpSp>
        <p:nvGrpSpPr>
          <p:cNvPr id="4" name="Group 4"/>
          <p:cNvGrpSpPr/>
          <p:nvPr/>
        </p:nvGrpSpPr>
        <p:grpSpPr>
          <a:xfrm>
            <a:off x="10539473" y="-18353"/>
            <a:ext cx="885763" cy="1078585"/>
            <a:chOff x="0" y="0"/>
            <a:chExt cx="2771140" cy="3374390"/>
          </a:xfrm>
        </p:grpSpPr>
        <p:sp>
          <p:nvSpPr>
            <p:cNvPr id="5" name="Freeform 5"/>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6" name="TextBox 6"/>
          <p:cNvSpPr txBox="1"/>
          <p:nvPr/>
        </p:nvSpPr>
        <p:spPr>
          <a:xfrm>
            <a:off x="9769997" y="1277319"/>
            <a:ext cx="9110001" cy="7158603"/>
          </a:xfrm>
          <a:prstGeom prst="rect">
            <a:avLst/>
          </a:prstGeom>
        </p:spPr>
        <p:txBody>
          <a:bodyPr lIns="0" tIns="0" rIns="0" bIns="0" rtlCol="0" anchor="t">
            <a:spAutoFit/>
          </a:bodyPr>
          <a:lstStyle/>
          <a:p>
            <a:pPr>
              <a:lnSpc>
                <a:spcPts val="58499"/>
              </a:lnSpc>
            </a:pPr>
            <a:r>
              <a:rPr lang="en-US" sz="41785">
                <a:solidFill>
                  <a:srgbClr val="012F71"/>
                </a:solidFill>
                <a:latin typeface="Poppins Bold"/>
              </a:rPr>
              <a:t>04</a:t>
            </a:r>
          </a:p>
        </p:txBody>
      </p:sp>
      <p:sp>
        <p:nvSpPr>
          <p:cNvPr id="7" name="TextBox 7"/>
          <p:cNvSpPr txBox="1"/>
          <p:nvPr/>
        </p:nvSpPr>
        <p:spPr>
          <a:xfrm>
            <a:off x="999100" y="3663950"/>
            <a:ext cx="7145801" cy="2797174"/>
          </a:xfrm>
          <a:prstGeom prst="rect">
            <a:avLst/>
          </a:prstGeom>
        </p:spPr>
        <p:txBody>
          <a:bodyPr lIns="0" tIns="0" rIns="0" bIns="0" rtlCol="0" anchor="t">
            <a:spAutoFit/>
          </a:bodyPr>
          <a:lstStyle/>
          <a:p>
            <a:pPr>
              <a:lnSpc>
                <a:spcPts val="11200"/>
              </a:lnSpc>
            </a:pPr>
            <a:r>
              <a:rPr lang="en-US" sz="8000">
                <a:solidFill>
                  <a:srgbClr val="012F71"/>
                </a:solidFill>
                <a:latin typeface="Poppins Bold Bold"/>
              </a:rPr>
              <a:t>Business Application</a:t>
            </a:r>
          </a:p>
        </p:txBody>
      </p:sp>
    </p:spTree>
  </p:cSld>
  <p:clrMapOvr>
    <a:masterClrMapping/>
  </p:clrMapOvr>
  <mc:AlternateContent xmlns:mc="http://schemas.openxmlformats.org/markup-compatibility/2006">
    <mc:Choice xmlns:p14="http://schemas.microsoft.com/office/powerpoint/2010/main" Requires="p14">
      <p:transition spd="slow" p14:dur="2000" advTm="12823"/>
    </mc:Choice>
    <mc:Fallback>
      <p:transition spd="slow" advTm="1282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8418"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4" name="Freeform 4"/>
          <p:cNvSpPr/>
          <p:nvPr/>
        </p:nvSpPr>
        <p:spPr>
          <a:xfrm>
            <a:off x="1793855" y="2722463"/>
            <a:ext cx="12205227" cy="6328068"/>
          </a:xfrm>
          <a:custGeom>
            <a:avLst/>
            <a:gdLst/>
            <a:ahLst/>
            <a:cxnLst/>
            <a:rect l="l" t="t" r="r" b="b"/>
            <a:pathLst>
              <a:path w="12205227" h="6328068">
                <a:moveTo>
                  <a:pt x="0" y="0"/>
                </a:moveTo>
                <a:lnTo>
                  <a:pt x="12205227" y="0"/>
                </a:lnTo>
                <a:lnTo>
                  <a:pt x="12205227" y="6328068"/>
                </a:lnTo>
                <a:lnTo>
                  <a:pt x="0" y="6328068"/>
                </a:lnTo>
                <a:lnTo>
                  <a:pt x="0" y="0"/>
                </a:lnTo>
                <a:close/>
              </a:path>
            </a:pathLst>
          </a:custGeom>
          <a:blipFill>
            <a:blip r:embed="rId2"/>
            <a:stretch>
              <a:fillRect b="-5779"/>
            </a:stretch>
          </a:blipFill>
        </p:spPr>
        <p:txBody>
          <a:bodyPr/>
          <a:lstStyle/>
          <a:p>
            <a:endParaRPr lang="en-IN"/>
          </a:p>
        </p:txBody>
      </p:sp>
      <p:sp>
        <p:nvSpPr>
          <p:cNvPr id="5" name="TextBox 5"/>
          <p:cNvSpPr txBox="1"/>
          <p:nvPr/>
        </p:nvSpPr>
        <p:spPr>
          <a:xfrm>
            <a:off x="1677242" y="1580180"/>
            <a:ext cx="5313744" cy="789135"/>
          </a:xfrm>
          <a:prstGeom prst="rect">
            <a:avLst/>
          </a:prstGeom>
        </p:spPr>
        <p:txBody>
          <a:bodyPr lIns="0" tIns="0" rIns="0" bIns="0" rtlCol="0" anchor="t">
            <a:spAutoFit/>
          </a:bodyPr>
          <a:lstStyle/>
          <a:p>
            <a:pPr>
              <a:lnSpc>
                <a:spcPts val="6379"/>
              </a:lnSpc>
            </a:pPr>
            <a:r>
              <a:rPr lang="en-US" sz="4556">
                <a:solidFill>
                  <a:srgbClr val="012F71"/>
                </a:solidFill>
                <a:latin typeface="Poppins Bold"/>
              </a:rPr>
              <a:t>Network Effects</a:t>
            </a:r>
          </a:p>
        </p:txBody>
      </p:sp>
      <p:grpSp>
        <p:nvGrpSpPr>
          <p:cNvPr id="6" name="Group 6"/>
          <p:cNvGrpSpPr/>
          <p:nvPr/>
        </p:nvGrpSpPr>
        <p:grpSpPr>
          <a:xfrm>
            <a:off x="1677242" y="2523393"/>
            <a:ext cx="12465593" cy="6726208"/>
            <a:chOff x="0" y="0"/>
            <a:chExt cx="4335790" cy="2339514"/>
          </a:xfrm>
        </p:grpSpPr>
        <p:sp>
          <p:nvSpPr>
            <p:cNvPr id="7" name="Freeform 7"/>
            <p:cNvSpPr/>
            <p:nvPr/>
          </p:nvSpPr>
          <p:spPr>
            <a:xfrm>
              <a:off x="0" y="0"/>
              <a:ext cx="4335790" cy="2339514"/>
            </a:xfrm>
            <a:custGeom>
              <a:avLst/>
              <a:gdLst/>
              <a:ahLst/>
              <a:cxnLst/>
              <a:rect l="l" t="t" r="r" b="b"/>
              <a:pathLst>
                <a:path w="4335790" h="2339514">
                  <a:moveTo>
                    <a:pt x="4211331" y="59690"/>
                  </a:moveTo>
                  <a:cubicBezTo>
                    <a:pt x="4246890" y="59690"/>
                    <a:pt x="4276101" y="88900"/>
                    <a:pt x="4276101" y="124460"/>
                  </a:cubicBezTo>
                  <a:lnTo>
                    <a:pt x="4276101" y="2215054"/>
                  </a:lnTo>
                  <a:cubicBezTo>
                    <a:pt x="4276101" y="2250614"/>
                    <a:pt x="4246890" y="2279824"/>
                    <a:pt x="4211331" y="2279824"/>
                  </a:cubicBezTo>
                  <a:lnTo>
                    <a:pt x="124460" y="2279824"/>
                  </a:lnTo>
                  <a:cubicBezTo>
                    <a:pt x="88900" y="2279824"/>
                    <a:pt x="59690" y="2250614"/>
                    <a:pt x="59690" y="2215054"/>
                  </a:cubicBezTo>
                  <a:lnTo>
                    <a:pt x="59690" y="124460"/>
                  </a:lnTo>
                  <a:cubicBezTo>
                    <a:pt x="59690" y="88900"/>
                    <a:pt x="88900" y="59690"/>
                    <a:pt x="124460" y="59690"/>
                  </a:cubicBezTo>
                  <a:lnTo>
                    <a:pt x="4211331" y="59690"/>
                  </a:lnTo>
                  <a:moveTo>
                    <a:pt x="4211331" y="0"/>
                  </a:moveTo>
                  <a:lnTo>
                    <a:pt x="124460" y="0"/>
                  </a:lnTo>
                  <a:cubicBezTo>
                    <a:pt x="55880" y="0"/>
                    <a:pt x="0" y="55880"/>
                    <a:pt x="0" y="124460"/>
                  </a:cubicBezTo>
                  <a:lnTo>
                    <a:pt x="0" y="2215054"/>
                  </a:lnTo>
                  <a:cubicBezTo>
                    <a:pt x="0" y="2283634"/>
                    <a:pt x="55880" y="2339514"/>
                    <a:pt x="124460" y="2339514"/>
                  </a:cubicBezTo>
                  <a:lnTo>
                    <a:pt x="4211331" y="2339514"/>
                  </a:lnTo>
                  <a:cubicBezTo>
                    <a:pt x="4279910" y="2339514"/>
                    <a:pt x="4335790" y="2283634"/>
                    <a:pt x="4335790" y="2215054"/>
                  </a:cubicBezTo>
                  <a:lnTo>
                    <a:pt x="4335790" y="124460"/>
                  </a:lnTo>
                  <a:cubicBezTo>
                    <a:pt x="4335790" y="55880"/>
                    <a:pt x="4279910" y="0"/>
                    <a:pt x="4211331" y="0"/>
                  </a:cubicBezTo>
                  <a:close/>
                </a:path>
              </a:pathLst>
            </a:custGeom>
            <a:solidFill>
              <a:srgbClr val="BDC3C1"/>
            </a:solidFill>
          </p:spPr>
          <p:txBody>
            <a:bodyPr/>
            <a:lstStyle/>
            <a:p>
              <a:endParaRPr lang="en-IN"/>
            </a:p>
          </p:txBody>
        </p:sp>
      </p:grpSp>
    </p:spTree>
  </p:cSld>
  <p:clrMapOvr>
    <a:masterClrMapping/>
  </p:clrMapOvr>
  <mc:AlternateContent xmlns:mc="http://schemas.openxmlformats.org/markup-compatibility/2006">
    <mc:Choice xmlns:p14="http://schemas.microsoft.com/office/powerpoint/2010/main" Requires="p14">
      <p:transition spd="slow" p14:dur="2000" advTm="78788"/>
    </mc:Choice>
    <mc:Fallback>
      <p:transition spd="slow" advTm="7878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4" name="Freeform 4"/>
          <p:cNvSpPr/>
          <p:nvPr/>
        </p:nvSpPr>
        <p:spPr>
          <a:xfrm>
            <a:off x="6795680" y="1028700"/>
            <a:ext cx="4812041" cy="8143453"/>
          </a:xfrm>
          <a:custGeom>
            <a:avLst/>
            <a:gdLst/>
            <a:ahLst/>
            <a:cxnLst/>
            <a:rect l="l" t="t" r="r" b="b"/>
            <a:pathLst>
              <a:path w="4812041" h="8143453">
                <a:moveTo>
                  <a:pt x="0" y="0"/>
                </a:moveTo>
                <a:lnTo>
                  <a:pt x="4812040" y="0"/>
                </a:lnTo>
                <a:lnTo>
                  <a:pt x="4812040" y="8143453"/>
                </a:lnTo>
                <a:lnTo>
                  <a:pt x="0" y="8143453"/>
                </a:lnTo>
                <a:lnTo>
                  <a:pt x="0" y="0"/>
                </a:lnTo>
                <a:close/>
              </a:path>
            </a:pathLst>
          </a:custGeom>
          <a:blipFill>
            <a:blip r:embed="rId2"/>
            <a:stretch>
              <a:fillRect/>
            </a:stretch>
          </a:blipFill>
        </p:spPr>
        <p:txBody>
          <a:bodyPr/>
          <a:lstStyle/>
          <a:p>
            <a:endParaRPr lang="en-IN"/>
          </a:p>
        </p:txBody>
      </p:sp>
      <p:sp>
        <p:nvSpPr>
          <p:cNvPr id="5" name="Freeform 5"/>
          <p:cNvSpPr/>
          <p:nvPr/>
        </p:nvSpPr>
        <p:spPr>
          <a:xfrm>
            <a:off x="12197296" y="1028700"/>
            <a:ext cx="4255138" cy="8143453"/>
          </a:xfrm>
          <a:custGeom>
            <a:avLst/>
            <a:gdLst/>
            <a:ahLst/>
            <a:cxnLst/>
            <a:rect l="l" t="t" r="r" b="b"/>
            <a:pathLst>
              <a:path w="4255138" h="8143453">
                <a:moveTo>
                  <a:pt x="0" y="0"/>
                </a:moveTo>
                <a:lnTo>
                  <a:pt x="4255138" y="0"/>
                </a:lnTo>
                <a:lnTo>
                  <a:pt x="4255138" y="8143453"/>
                </a:lnTo>
                <a:lnTo>
                  <a:pt x="0" y="8143453"/>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1677242" y="1751480"/>
            <a:ext cx="4527888" cy="840786"/>
          </a:xfrm>
          <a:prstGeom prst="rect">
            <a:avLst/>
          </a:prstGeom>
        </p:spPr>
        <p:txBody>
          <a:bodyPr lIns="0" tIns="0" rIns="0" bIns="0" rtlCol="0" anchor="t">
            <a:spAutoFit/>
          </a:bodyPr>
          <a:lstStyle/>
          <a:p>
            <a:pPr>
              <a:lnSpc>
                <a:spcPts val="6968"/>
              </a:lnSpc>
            </a:pPr>
            <a:r>
              <a:rPr lang="en-US" sz="4977">
                <a:solidFill>
                  <a:srgbClr val="012F71"/>
                </a:solidFill>
                <a:latin typeface="Poppins Bold"/>
              </a:rPr>
              <a:t>App Mockup</a:t>
            </a:r>
          </a:p>
        </p:txBody>
      </p:sp>
      <p:sp>
        <p:nvSpPr>
          <p:cNvPr id="7" name="TextBox 7"/>
          <p:cNvSpPr txBox="1"/>
          <p:nvPr/>
        </p:nvSpPr>
        <p:spPr>
          <a:xfrm>
            <a:off x="1677242" y="1191410"/>
            <a:ext cx="4155846" cy="445770"/>
          </a:xfrm>
          <a:prstGeom prst="rect">
            <a:avLst/>
          </a:prstGeom>
        </p:spPr>
        <p:txBody>
          <a:bodyPr lIns="0" tIns="0" rIns="0" bIns="0" rtlCol="0" anchor="t">
            <a:spAutoFit/>
          </a:bodyPr>
          <a:lstStyle/>
          <a:p>
            <a:pPr>
              <a:lnSpc>
                <a:spcPts val="3779"/>
              </a:lnSpc>
            </a:pPr>
            <a:r>
              <a:rPr lang="en-US" sz="2700">
                <a:solidFill>
                  <a:srgbClr val="726F6F"/>
                </a:solidFill>
                <a:latin typeface="Poppins Medium"/>
              </a:rPr>
              <a:t>New interactive tool</a:t>
            </a:r>
          </a:p>
        </p:txBody>
      </p:sp>
      <p:sp>
        <p:nvSpPr>
          <p:cNvPr id="8" name="TextBox 8"/>
          <p:cNvSpPr txBox="1"/>
          <p:nvPr/>
        </p:nvSpPr>
        <p:spPr>
          <a:xfrm>
            <a:off x="1677242" y="3363791"/>
            <a:ext cx="4155846" cy="2453653"/>
          </a:xfrm>
          <a:prstGeom prst="rect">
            <a:avLst/>
          </a:prstGeom>
        </p:spPr>
        <p:txBody>
          <a:bodyPr lIns="0" tIns="0" rIns="0" bIns="0" rtlCol="0" anchor="t">
            <a:spAutoFit/>
          </a:bodyPr>
          <a:lstStyle/>
          <a:p>
            <a:pPr>
              <a:lnSpc>
                <a:spcPts val="2834"/>
              </a:lnSpc>
            </a:pPr>
            <a:r>
              <a:rPr lang="en-US" sz="2024">
                <a:solidFill>
                  <a:srgbClr val="000000"/>
                </a:solidFill>
                <a:latin typeface="Poppins Medium"/>
              </a:rPr>
              <a:t>We aim to reimagine the existing interactive tool 'What's My Place Worth' to provide hosts or potential hosts with a more accurate estimate of their revenue, based on a broader range of features</a:t>
            </a:r>
          </a:p>
        </p:txBody>
      </p:sp>
    </p:spTree>
  </p:cSld>
  <p:clrMapOvr>
    <a:masterClrMapping/>
  </p:clrMapOvr>
  <mc:AlternateContent xmlns:mc="http://schemas.openxmlformats.org/markup-compatibility/2006">
    <mc:Choice xmlns:p14="http://schemas.microsoft.com/office/powerpoint/2010/main" Requires="p14">
      <p:transition spd="slow" p14:dur="2000" advTm="50816"/>
    </mc:Choice>
    <mc:Fallback>
      <p:transition spd="slow" advTm="508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grpSp>
        <p:nvGrpSpPr>
          <p:cNvPr id="4" name="Group 4"/>
          <p:cNvGrpSpPr/>
          <p:nvPr/>
        </p:nvGrpSpPr>
        <p:grpSpPr>
          <a:xfrm>
            <a:off x="9924460" y="2850705"/>
            <a:ext cx="7334840" cy="3661737"/>
            <a:chOff x="0" y="0"/>
            <a:chExt cx="2651378" cy="1323635"/>
          </a:xfrm>
        </p:grpSpPr>
        <p:sp>
          <p:nvSpPr>
            <p:cNvPr id="5" name="Freeform 5"/>
            <p:cNvSpPr/>
            <p:nvPr/>
          </p:nvSpPr>
          <p:spPr>
            <a:xfrm>
              <a:off x="0" y="0"/>
              <a:ext cx="2651379" cy="1323635"/>
            </a:xfrm>
            <a:custGeom>
              <a:avLst/>
              <a:gdLst/>
              <a:ahLst/>
              <a:cxnLst/>
              <a:rect l="l" t="t" r="r" b="b"/>
              <a:pathLst>
                <a:path w="2651379" h="1323635">
                  <a:moveTo>
                    <a:pt x="2526918" y="59690"/>
                  </a:moveTo>
                  <a:cubicBezTo>
                    <a:pt x="2562478" y="59690"/>
                    <a:pt x="2591689" y="88900"/>
                    <a:pt x="2591689" y="124460"/>
                  </a:cubicBezTo>
                  <a:lnTo>
                    <a:pt x="2591689" y="1199175"/>
                  </a:lnTo>
                  <a:cubicBezTo>
                    <a:pt x="2591689" y="1234735"/>
                    <a:pt x="2562478" y="1263945"/>
                    <a:pt x="2526918" y="1263945"/>
                  </a:cubicBezTo>
                  <a:lnTo>
                    <a:pt x="124460" y="1263945"/>
                  </a:lnTo>
                  <a:cubicBezTo>
                    <a:pt x="88900" y="1263945"/>
                    <a:pt x="59690" y="1234735"/>
                    <a:pt x="59690" y="1199175"/>
                  </a:cubicBezTo>
                  <a:lnTo>
                    <a:pt x="59690" y="124460"/>
                  </a:lnTo>
                  <a:cubicBezTo>
                    <a:pt x="59690" y="88900"/>
                    <a:pt x="88900" y="59690"/>
                    <a:pt x="124460" y="59690"/>
                  </a:cubicBezTo>
                  <a:lnTo>
                    <a:pt x="2526918" y="59690"/>
                  </a:lnTo>
                  <a:moveTo>
                    <a:pt x="2526918" y="0"/>
                  </a:moveTo>
                  <a:lnTo>
                    <a:pt x="124460" y="0"/>
                  </a:lnTo>
                  <a:cubicBezTo>
                    <a:pt x="55880" y="0"/>
                    <a:pt x="0" y="55880"/>
                    <a:pt x="0" y="124460"/>
                  </a:cubicBezTo>
                  <a:lnTo>
                    <a:pt x="0" y="1199175"/>
                  </a:lnTo>
                  <a:cubicBezTo>
                    <a:pt x="0" y="1267755"/>
                    <a:pt x="55880" y="1323635"/>
                    <a:pt x="124460" y="1323635"/>
                  </a:cubicBezTo>
                  <a:lnTo>
                    <a:pt x="2526919" y="1323635"/>
                  </a:lnTo>
                  <a:cubicBezTo>
                    <a:pt x="2595499" y="1323635"/>
                    <a:pt x="2651379" y="1267755"/>
                    <a:pt x="2651379" y="1199175"/>
                  </a:cubicBezTo>
                  <a:lnTo>
                    <a:pt x="2651379" y="124460"/>
                  </a:lnTo>
                  <a:cubicBezTo>
                    <a:pt x="2651378" y="55880"/>
                    <a:pt x="2595499" y="0"/>
                    <a:pt x="2526918" y="0"/>
                  </a:cubicBezTo>
                  <a:close/>
                </a:path>
              </a:pathLst>
            </a:custGeom>
            <a:solidFill>
              <a:srgbClr val="BDC3C1"/>
            </a:solidFill>
          </p:spPr>
          <p:txBody>
            <a:bodyPr/>
            <a:lstStyle/>
            <a:p>
              <a:endParaRPr lang="en-IN"/>
            </a:p>
          </p:txBody>
        </p:sp>
      </p:grpSp>
      <p:grpSp>
        <p:nvGrpSpPr>
          <p:cNvPr id="6" name="Group 6"/>
          <p:cNvGrpSpPr/>
          <p:nvPr/>
        </p:nvGrpSpPr>
        <p:grpSpPr>
          <a:xfrm>
            <a:off x="10470125" y="3788076"/>
            <a:ext cx="1987220" cy="1987213"/>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b="-50000"/>
              </a:stretch>
            </a:blipFill>
          </p:spPr>
          <p:txBody>
            <a:bodyPr/>
            <a:lstStyle/>
            <a:p>
              <a:endParaRPr lang="en-IN"/>
            </a:p>
          </p:txBody>
        </p:sp>
      </p:grpSp>
      <p:sp>
        <p:nvSpPr>
          <p:cNvPr id="8" name="Freeform 8"/>
          <p:cNvSpPr/>
          <p:nvPr/>
        </p:nvSpPr>
        <p:spPr>
          <a:xfrm>
            <a:off x="751629" y="4130104"/>
            <a:ext cx="8641344" cy="5128196"/>
          </a:xfrm>
          <a:custGeom>
            <a:avLst/>
            <a:gdLst/>
            <a:ahLst/>
            <a:cxnLst/>
            <a:rect l="l" t="t" r="r" b="b"/>
            <a:pathLst>
              <a:path w="8641344" h="5128196">
                <a:moveTo>
                  <a:pt x="0" y="0"/>
                </a:moveTo>
                <a:lnTo>
                  <a:pt x="8641344" y="0"/>
                </a:lnTo>
                <a:lnTo>
                  <a:pt x="8641344" y="5128196"/>
                </a:lnTo>
                <a:lnTo>
                  <a:pt x="0" y="5128196"/>
                </a:lnTo>
                <a:lnTo>
                  <a:pt x="0" y="0"/>
                </a:lnTo>
                <a:close/>
              </a:path>
            </a:pathLst>
          </a:custGeom>
          <a:blipFill>
            <a:blip r:embed="rId4"/>
            <a:stretch>
              <a:fillRect/>
            </a:stretch>
          </a:blipFill>
        </p:spPr>
        <p:txBody>
          <a:bodyPr/>
          <a:lstStyle/>
          <a:p>
            <a:endParaRPr lang="en-IN"/>
          </a:p>
        </p:txBody>
      </p:sp>
      <p:grpSp>
        <p:nvGrpSpPr>
          <p:cNvPr id="9" name="Group 9"/>
          <p:cNvGrpSpPr/>
          <p:nvPr/>
        </p:nvGrpSpPr>
        <p:grpSpPr>
          <a:xfrm>
            <a:off x="11070850" y="7190394"/>
            <a:ext cx="5042062" cy="1048330"/>
            <a:chOff x="0" y="-28575"/>
            <a:chExt cx="1190749" cy="165707"/>
          </a:xfrm>
        </p:grpSpPr>
        <p:sp>
          <p:nvSpPr>
            <p:cNvPr id="10" name="Freeform 10"/>
            <p:cNvSpPr/>
            <p:nvPr/>
          </p:nvSpPr>
          <p:spPr>
            <a:xfrm>
              <a:off x="0" y="-28575"/>
              <a:ext cx="1190749" cy="137132"/>
            </a:xfrm>
            <a:custGeom>
              <a:avLst/>
              <a:gdLst/>
              <a:ahLst/>
              <a:cxnLst/>
              <a:rect l="l" t="t" r="r" b="b"/>
              <a:pathLst>
                <a:path w="1190749" h="137132">
                  <a:moveTo>
                    <a:pt x="0" y="0"/>
                  </a:moveTo>
                  <a:lnTo>
                    <a:pt x="1190749" y="0"/>
                  </a:lnTo>
                  <a:lnTo>
                    <a:pt x="1190749" y="137132"/>
                  </a:lnTo>
                  <a:lnTo>
                    <a:pt x="0" y="137132"/>
                  </a:lnTo>
                  <a:close/>
                </a:path>
              </a:pathLst>
            </a:custGeom>
            <a:solidFill>
              <a:srgbClr val="EEB022"/>
            </a:solidFill>
          </p:spPr>
          <p:txBody>
            <a:bodyPr/>
            <a:lstStyle/>
            <a:p>
              <a:endParaRPr lang="en-IN"/>
            </a:p>
          </p:txBody>
        </p:sp>
        <p:sp>
          <p:nvSpPr>
            <p:cNvPr id="11" name="TextBox 11"/>
            <p:cNvSpPr txBox="1"/>
            <p:nvPr/>
          </p:nvSpPr>
          <p:spPr>
            <a:xfrm>
              <a:off x="0" y="-28575"/>
              <a:ext cx="1190749" cy="165707"/>
            </a:xfrm>
            <a:prstGeom prst="rect">
              <a:avLst/>
            </a:prstGeom>
          </p:spPr>
          <p:txBody>
            <a:bodyPr lIns="50800" tIns="50800" rIns="50800" bIns="50800" rtlCol="0" anchor="ctr"/>
            <a:lstStyle/>
            <a:p>
              <a:pPr algn="ctr">
                <a:lnSpc>
                  <a:spcPts val="2394"/>
                </a:lnSpc>
              </a:pPr>
              <a:r>
                <a:rPr lang="en-US" sz="2400">
                  <a:solidFill>
                    <a:srgbClr val="FFFFFF"/>
                  </a:solidFill>
                  <a:latin typeface="Poppins Medium Bold"/>
                </a:rPr>
                <a:t>Predicted Revenue: $2191.002</a:t>
              </a:r>
            </a:p>
          </p:txBody>
        </p:sp>
      </p:grpSp>
      <p:sp>
        <p:nvSpPr>
          <p:cNvPr id="12" name="TextBox 12"/>
          <p:cNvSpPr txBox="1"/>
          <p:nvPr/>
        </p:nvSpPr>
        <p:spPr>
          <a:xfrm>
            <a:off x="751629" y="1705324"/>
            <a:ext cx="7918666" cy="1988930"/>
          </a:xfrm>
          <a:prstGeom prst="rect">
            <a:avLst/>
          </a:prstGeom>
        </p:spPr>
        <p:txBody>
          <a:bodyPr lIns="0" tIns="0" rIns="0" bIns="0" rtlCol="0" anchor="t">
            <a:spAutoFit/>
          </a:bodyPr>
          <a:lstStyle/>
          <a:p>
            <a:pPr>
              <a:lnSpc>
                <a:spcPts val="7973"/>
              </a:lnSpc>
            </a:pPr>
            <a:r>
              <a:rPr lang="en-US" sz="5695">
                <a:solidFill>
                  <a:srgbClr val="012F71"/>
                </a:solidFill>
                <a:latin typeface="Poppins Bold Bold"/>
              </a:rPr>
              <a:t>Current Host Revenue Forecast</a:t>
            </a:r>
          </a:p>
        </p:txBody>
      </p:sp>
      <p:sp>
        <p:nvSpPr>
          <p:cNvPr id="13" name="TextBox 13"/>
          <p:cNvSpPr txBox="1"/>
          <p:nvPr/>
        </p:nvSpPr>
        <p:spPr>
          <a:xfrm>
            <a:off x="751629" y="1334918"/>
            <a:ext cx="4402829" cy="451757"/>
          </a:xfrm>
          <a:prstGeom prst="rect">
            <a:avLst/>
          </a:prstGeom>
        </p:spPr>
        <p:txBody>
          <a:bodyPr lIns="0" tIns="0" rIns="0" bIns="0" rtlCol="0" anchor="t">
            <a:spAutoFit/>
          </a:bodyPr>
          <a:lstStyle/>
          <a:p>
            <a:pPr>
              <a:lnSpc>
                <a:spcPts val="3799"/>
              </a:lnSpc>
            </a:pPr>
            <a:r>
              <a:rPr lang="en-US" sz="2714">
                <a:solidFill>
                  <a:srgbClr val="726F6F"/>
                </a:solidFill>
                <a:latin typeface="Poppins Medium"/>
              </a:rPr>
              <a:t>Product Portfolio</a:t>
            </a:r>
          </a:p>
        </p:txBody>
      </p:sp>
      <p:sp>
        <p:nvSpPr>
          <p:cNvPr id="14" name="TextBox 14"/>
          <p:cNvSpPr txBox="1"/>
          <p:nvPr/>
        </p:nvSpPr>
        <p:spPr>
          <a:xfrm>
            <a:off x="12854878" y="3749976"/>
            <a:ext cx="3774731" cy="358232"/>
          </a:xfrm>
          <a:prstGeom prst="rect">
            <a:avLst/>
          </a:prstGeom>
        </p:spPr>
        <p:txBody>
          <a:bodyPr lIns="0" tIns="0" rIns="0" bIns="0" rtlCol="0" anchor="t">
            <a:spAutoFit/>
          </a:bodyPr>
          <a:lstStyle/>
          <a:p>
            <a:pPr>
              <a:lnSpc>
                <a:spcPts val="2989"/>
              </a:lnSpc>
            </a:pPr>
            <a:r>
              <a:rPr lang="en-US" sz="2135">
                <a:solidFill>
                  <a:srgbClr val="012F71"/>
                </a:solidFill>
                <a:latin typeface="Poppins Medium Bold"/>
              </a:rPr>
              <a:t>Dua Lipa</a:t>
            </a:r>
          </a:p>
        </p:txBody>
      </p:sp>
      <p:sp>
        <p:nvSpPr>
          <p:cNvPr id="15" name="TextBox 15"/>
          <p:cNvSpPr txBox="1"/>
          <p:nvPr/>
        </p:nvSpPr>
        <p:spPr>
          <a:xfrm>
            <a:off x="12854878" y="4500485"/>
            <a:ext cx="3650919" cy="1437524"/>
          </a:xfrm>
          <a:prstGeom prst="rect">
            <a:avLst/>
          </a:prstGeom>
        </p:spPr>
        <p:txBody>
          <a:bodyPr lIns="0" tIns="0" rIns="0" bIns="0" rtlCol="0" anchor="t">
            <a:spAutoFit/>
          </a:bodyPr>
          <a:lstStyle/>
          <a:p>
            <a:pPr>
              <a:lnSpc>
                <a:spcPts val="1931"/>
              </a:lnSpc>
            </a:pPr>
            <a:r>
              <a:rPr lang="en-US" sz="1379">
                <a:solidFill>
                  <a:srgbClr val="012F71"/>
                </a:solidFill>
                <a:latin typeface="Poppins Medium"/>
              </a:rPr>
              <a:t>Dua is interested in maximizing her income using data-driven insights to make informed decisions about property management, pricing strategies, and potential upgrades that could increase her property’s appeal and profitability</a:t>
            </a:r>
          </a:p>
        </p:txBody>
      </p:sp>
      <p:sp>
        <p:nvSpPr>
          <p:cNvPr id="16" name="TextBox 16"/>
          <p:cNvSpPr txBox="1"/>
          <p:nvPr/>
        </p:nvSpPr>
        <p:spPr>
          <a:xfrm>
            <a:off x="12854878" y="4075365"/>
            <a:ext cx="3115370" cy="289047"/>
          </a:xfrm>
          <a:prstGeom prst="rect">
            <a:avLst/>
          </a:prstGeom>
        </p:spPr>
        <p:txBody>
          <a:bodyPr lIns="0" tIns="0" rIns="0" bIns="0" rtlCol="0" anchor="t">
            <a:spAutoFit/>
          </a:bodyPr>
          <a:lstStyle/>
          <a:p>
            <a:pPr>
              <a:lnSpc>
                <a:spcPts val="2381"/>
              </a:lnSpc>
            </a:pPr>
            <a:r>
              <a:rPr lang="en-US" sz="1700">
                <a:solidFill>
                  <a:srgbClr val="726F6F"/>
                </a:solidFill>
                <a:latin typeface="Poppins Medium Bold"/>
              </a:rPr>
              <a:t>Airbnb host since 2016</a:t>
            </a:r>
          </a:p>
        </p:txBody>
      </p:sp>
      <p:sp>
        <p:nvSpPr>
          <p:cNvPr id="17" name="TextBox 16">
            <a:extLst>
              <a:ext uri="{FF2B5EF4-FFF2-40B4-BE49-F238E27FC236}">
                <a16:creationId xmlns:a16="http://schemas.microsoft.com/office/drawing/2014/main" id="{8974D413-BF35-FD21-2D40-8E1EFB6FC64C}"/>
              </a:ext>
            </a:extLst>
          </p:cNvPr>
          <p:cNvSpPr txBox="1"/>
          <p:nvPr/>
        </p:nvSpPr>
        <p:spPr>
          <a:xfrm>
            <a:off x="726400" y="9324818"/>
            <a:ext cx="2787445" cy="304571"/>
          </a:xfrm>
          <a:prstGeom prst="rect">
            <a:avLst/>
          </a:prstGeom>
          <a:noFill/>
        </p:spPr>
        <p:txBody>
          <a:bodyPr wrap="square" rtlCol="0">
            <a:spAutoFit/>
          </a:bodyPr>
          <a:lstStyle/>
          <a:p>
            <a:r>
              <a:rPr lang="en-IN" sz="1379">
                <a:solidFill>
                  <a:srgbClr val="012F71"/>
                </a:solidFill>
                <a:latin typeface="Poppins Medium"/>
              </a:rPr>
              <a:t>*Values based on averages</a:t>
            </a:r>
            <a:endParaRPr lang="en-IN"/>
          </a:p>
        </p:txBody>
      </p:sp>
    </p:spTree>
  </p:cSld>
  <p:clrMapOvr>
    <a:masterClrMapping/>
  </p:clrMapOvr>
  <mc:AlternateContent xmlns:mc="http://schemas.openxmlformats.org/markup-compatibility/2006">
    <mc:Choice xmlns:p14="http://schemas.microsoft.com/office/powerpoint/2010/main" Requires="p14">
      <p:transition spd="slow" p14:dur="2000" advTm="50981"/>
    </mc:Choice>
    <mc:Fallback>
      <p:transition spd="slow" advTm="5098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934200"/>
            <a:ext cx="4250293" cy="2238276"/>
            <a:chOff x="0" y="0"/>
            <a:chExt cx="1647144" cy="867414"/>
          </a:xfrm>
        </p:grpSpPr>
        <p:sp>
          <p:nvSpPr>
            <p:cNvPr id="3" name="Freeform 3"/>
            <p:cNvSpPr/>
            <p:nvPr/>
          </p:nvSpPr>
          <p:spPr>
            <a:xfrm>
              <a:off x="0" y="0"/>
              <a:ext cx="1647144" cy="867414"/>
            </a:xfrm>
            <a:custGeom>
              <a:avLst/>
              <a:gdLst/>
              <a:ahLst/>
              <a:cxnLst/>
              <a:rect l="l" t="t" r="r" b="b"/>
              <a:pathLst>
                <a:path w="1647144" h="867414">
                  <a:moveTo>
                    <a:pt x="1522684" y="867414"/>
                  </a:moveTo>
                  <a:lnTo>
                    <a:pt x="124460" y="867414"/>
                  </a:lnTo>
                  <a:cubicBezTo>
                    <a:pt x="55880" y="867414"/>
                    <a:pt x="0" y="811534"/>
                    <a:pt x="0" y="742954"/>
                  </a:cubicBezTo>
                  <a:lnTo>
                    <a:pt x="0" y="124460"/>
                  </a:lnTo>
                  <a:cubicBezTo>
                    <a:pt x="0" y="55880"/>
                    <a:pt x="55880" y="0"/>
                    <a:pt x="124460" y="0"/>
                  </a:cubicBezTo>
                  <a:lnTo>
                    <a:pt x="1522684" y="0"/>
                  </a:lnTo>
                  <a:cubicBezTo>
                    <a:pt x="1591264" y="0"/>
                    <a:pt x="1647144" y="55880"/>
                    <a:pt x="1647144" y="124460"/>
                  </a:cubicBezTo>
                  <a:lnTo>
                    <a:pt x="1647144" y="742954"/>
                  </a:lnTo>
                  <a:cubicBezTo>
                    <a:pt x="1647144" y="811534"/>
                    <a:pt x="1591264" y="867414"/>
                    <a:pt x="1522684" y="867414"/>
                  </a:cubicBezTo>
                  <a:close/>
                </a:path>
              </a:pathLst>
            </a:custGeom>
            <a:solidFill>
              <a:srgbClr val="F09113"/>
            </a:solidFill>
          </p:spPr>
          <p:txBody>
            <a:bodyPr/>
            <a:lstStyle/>
            <a:p>
              <a:endParaRPr lang="en-IN"/>
            </a:p>
          </p:txBody>
        </p:sp>
      </p:grpSp>
      <p:grpSp>
        <p:nvGrpSpPr>
          <p:cNvPr id="4" name="Group 4"/>
          <p:cNvGrpSpPr/>
          <p:nvPr/>
        </p:nvGrpSpPr>
        <p:grpSpPr>
          <a:xfrm>
            <a:off x="1028700" y="2709710"/>
            <a:ext cx="4250293" cy="2238276"/>
            <a:chOff x="0" y="0"/>
            <a:chExt cx="1647144" cy="867414"/>
          </a:xfrm>
        </p:grpSpPr>
        <p:sp>
          <p:nvSpPr>
            <p:cNvPr id="5" name="Freeform 5"/>
            <p:cNvSpPr/>
            <p:nvPr/>
          </p:nvSpPr>
          <p:spPr>
            <a:xfrm>
              <a:off x="0" y="0"/>
              <a:ext cx="1647144" cy="867414"/>
            </a:xfrm>
            <a:custGeom>
              <a:avLst/>
              <a:gdLst/>
              <a:ahLst/>
              <a:cxnLst/>
              <a:rect l="l" t="t" r="r" b="b"/>
              <a:pathLst>
                <a:path w="1647144" h="867414">
                  <a:moveTo>
                    <a:pt x="1522684" y="867414"/>
                  </a:moveTo>
                  <a:lnTo>
                    <a:pt x="124460" y="867414"/>
                  </a:lnTo>
                  <a:cubicBezTo>
                    <a:pt x="55880" y="867414"/>
                    <a:pt x="0" y="811534"/>
                    <a:pt x="0" y="742954"/>
                  </a:cubicBezTo>
                  <a:lnTo>
                    <a:pt x="0" y="124460"/>
                  </a:lnTo>
                  <a:cubicBezTo>
                    <a:pt x="0" y="55880"/>
                    <a:pt x="55880" y="0"/>
                    <a:pt x="124460" y="0"/>
                  </a:cubicBezTo>
                  <a:lnTo>
                    <a:pt x="1522684" y="0"/>
                  </a:lnTo>
                  <a:cubicBezTo>
                    <a:pt x="1591264" y="0"/>
                    <a:pt x="1647144" y="55880"/>
                    <a:pt x="1647144" y="124460"/>
                  </a:cubicBezTo>
                  <a:lnTo>
                    <a:pt x="1647144" y="742954"/>
                  </a:lnTo>
                  <a:cubicBezTo>
                    <a:pt x="1647144" y="811534"/>
                    <a:pt x="1591264" y="867414"/>
                    <a:pt x="1522684" y="867414"/>
                  </a:cubicBezTo>
                  <a:close/>
                </a:path>
              </a:pathLst>
            </a:custGeom>
            <a:solidFill>
              <a:srgbClr val="012F71"/>
            </a:solidFill>
          </p:spPr>
          <p:txBody>
            <a:bodyPr/>
            <a:lstStyle/>
            <a:p>
              <a:endParaRPr lang="en-IN"/>
            </a:p>
          </p:txBody>
        </p:sp>
      </p:grpSp>
      <p:grpSp>
        <p:nvGrpSpPr>
          <p:cNvPr id="6" name="Group 6"/>
          <p:cNvGrpSpPr/>
          <p:nvPr/>
        </p:nvGrpSpPr>
        <p:grpSpPr>
          <a:xfrm>
            <a:off x="1677242" y="-18353"/>
            <a:ext cx="885763" cy="1078585"/>
            <a:chOff x="0" y="0"/>
            <a:chExt cx="2771140" cy="3374390"/>
          </a:xfrm>
        </p:grpSpPr>
        <p:sp>
          <p:nvSpPr>
            <p:cNvPr id="7" name="Freeform 7"/>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grpSp>
        <p:nvGrpSpPr>
          <p:cNvPr id="8" name="Group 8"/>
          <p:cNvGrpSpPr/>
          <p:nvPr/>
        </p:nvGrpSpPr>
        <p:grpSpPr>
          <a:xfrm>
            <a:off x="1028700" y="7180790"/>
            <a:ext cx="4250293" cy="2238276"/>
            <a:chOff x="0" y="0"/>
            <a:chExt cx="1647144" cy="867414"/>
          </a:xfrm>
        </p:grpSpPr>
        <p:sp>
          <p:nvSpPr>
            <p:cNvPr id="9" name="Freeform 9"/>
            <p:cNvSpPr/>
            <p:nvPr/>
          </p:nvSpPr>
          <p:spPr>
            <a:xfrm>
              <a:off x="0" y="0"/>
              <a:ext cx="1647144" cy="867414"/>
            </a:xfrm>
            <a:custGeom>
              <a:avLst/>
              <a:gdLst/>
              <a:ahLst/>
              <a:cxnLst/>
              <a:rect l="l" t="t" r="r" b="b"/>
              <a:pathLst>
                <a:path w="1647144" h="867414">
                  <a:moveTo>
                    <a:pt x="1522684" y="867414"/>
                  </a:moveTo>
                  <a:lnTo>
                    <a:pt x="124460" y="867414"/>
                  </a:lnTo>
                  <a:cubicBezTo>
                    <a:pt x="55880" y="867414"/>
                    <a:pt x="0" y="811534"/>
                    <a:pt x="0" y="742954"/>
                  </a:cubicBezTo>
                  <a:lnTo>
                    <a:pt x="0" y="124460"/>
                  </a:lnTo>
                  <a:cubicBezTo>
                    <a:pt x="0" y="55880"/>
                    <a:pt x="55880" y="0"/>
                    <a:pt x="124460" y="0"/>
                  </a:cubicBezTo>
                  <a:lnTo>
                    <a:pt x="1522684" y="0"/>
                  </a:lnTo>
                  <a:cubicBezTo>
                    <a:pt x="1591264" y="0"/>
                    <a:pt x="1647144" y="55880"/>
                    <a:pt x="1647144" y="124460"/>
                  </a:cubicBezTo>
                  <a:lnTo>
                    <a:pt x="1647144" y="742954"/>
                  </a:lnTo>
                  <a:cubicBezTo>
                    <a:pt x="1647144" y="811534"/>
                    <a:pt x="1591264" y="867414"/>
                    <a:pt x="1522684" y="867414"/>
                  </a:cubicBezTo>
                  <a:close/>
                </a:path>
              </a:pathLst>
            </a:custGeom>
            <a:solidFill>
              <a:srgbClr val="456A9F"/>
            </a:solidFill>
          </p:spPr>
          <p:txBody>
            <a:bodyPr/>
            <a:lstStyle/>
            <a:p>
              <a:endParaRPr lang="en-IN"/>
            </a:p>
          </p:txBody>
        </p:sp>
      </p:grpSp>
      <p:sp>
        <p:nvSpPr>
          <p:cNvPr id="10" name="TextBox 10"/>
          <p:cNvSpPr txBox="1"/>
          <p:nvPr/>
        </p:nvSpPr>
        <p:spPr>
          <a:xfrm>
            <a:off x="6100568" y="2818527"/>
            <a:ext cx="10411692" cy="2059090"/>
          </a:xfrm>
          <a:prstGeom prst="rect">
            <a:avLst/>
          </a:prstGeom>
        </p:spPr>
        <p:txBody>
          <a:bodyPr lIns="0" tIns="0" rIns="0" bIns="0" rtlCol="0" anchor="t">
            <a:spAutoFit/>
          </a:bodyPr>
          <a:lstStyle/>
          <a:p>
            <a:pPr marL="410209" lvl="1" indent="-205105">
              <a:lnSpc>
                <a:spcPts val="2659"/>
              </a:lnSpc>
              <a:buFont typeface="Arial"/>
              <a:buChar char="•"/>
            </a:pPr>
            <a:r>
              <a:rPr lang="en-US" sz="1899" b="1">
                <a:solidFill>
                  <a:srgbClr val="000000"/>
                </a:solidFill>
                <a:latin typeface="Poppins Medium"/>
              </a:rPr>
              <a:t>Supply and Pricing Optimization: </a:t>
            </a:r>
            <a:r>
              <a:rPr lang="en-US" sz="1899">
                <a:solidFill>
                  <a:srgbClr val="000000"/>
                </a:solidFill>
                <a:latin typeface="Poppins Medium"/>
              </a:rPr>
              <a:t>Airbnb's revenue estimates enable hosts to price properties effectively, aligning with market supply and demand</a:t>
            </a:r>
          </a:p>
          <a:p>
            <a:pPr marL="410209" lvl="1" indent="-205105">
              <a:lnSpc>
                <a:spcPts val="2659"/>
              </a:lnSpc>
              <a:buFont typeface="Arial"/>
              <a:buChar char="•"/>
            </a:pPr>
            <a:r>
              <a:rPr lang="en-US" sz="1899" b="1">
                <a:solidFill>
                  <a:srgbClr val="000000"/>
                </a:solidFill>
                <a:latin typeface="Poppins Medium"/>
              </a:rPr>
              <a:t>Market Intelligence: </a:t>
            </a:r>
            <a:r>
              <a:rPr lang="en-US" sz="1899">
                <a:solidFill>
                  <a:srgbClr val="000000"/>
                </a:solidFill>
                <a:latin typeface="Poppins Medium"/>
              </a:rPr>
              <a:t>Making data-driven decisions in terms of platform updates, policy changes, or new feature rollouts. Airbnb can identify and promote properties with high revenue potential, thereby increasing its commission earnings.</a:t>
            </a:r>
          </a:p>
        </p:txBody>
      </p:sp>
      <p:sp>
        <p:nvSpPr>
          <p:cNvPr id="11" name="Freeform 11"/>
          <p:cNvSpPr/>
          <p:nvPr/>
        </p:nvSpPr>
        <p:spPr>
          <a:xfrm>
            <a:off x="2453155" y="2982000"/>
            <a:ext cx="1401382" cy="1401382"/>
          </a:xfrm>
          <a:custGeom>
            <a:avLst/>
            <a:gdLst/>
            <a:ahLst/>
            <a:cxnLst/>
            <a:rect l="l" t="t" r="r" b="b"/>
            <a:pathLst>
              <a:path w="1401382" h="1401382">
                <a:moveTo>
                  <a:pt x="0" y="0"/>
                </a:moveTo>
                <a:lnTo>
                  <a:pt x="1401382" y="0"/>
                </a:lnTo>
                <a:lnTo>
                  <a:pt x="1401382" y="1401382"/>
                </a:lnTo>
                <a:lnTo>
                  <a:pt x="0" y="14013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2" name="TextBox 12"/>
          <p:cNvSpPr txBox="1"/>
          <p:nvPr/>
        </p:nvSpPr>
        <p:spPr>
          <a:xfrm>
            <a:off x="2453155" y="4453201"/>
            <a:ext cx="1583849" cy="355416"/>
          </a:xfrm>
          <a:prstGeom prst="rect">
            <a:avLst/>
          </a:prstGeom>
        </p:spPr>
        <p:txBody>
          <a:bodyPr lIns="0" tIns="0" rIns="0" bIns="0" rtlCol="0" anchor="t">
            <a:spAutoFit/>
          </a:bodyPr>
          <a:lstStyle/>
          <a:p>
            <a:pPr algn="ctr">
              <a:lnSpc>
                <a:spcPts val="2958"/>
              </a:lnSpc>
            </a:pPr>
            <a:r>
              <a:rPr lang="en-US" sz="2112">
                <a:solidFill>
                  <a:srgbClr val="F09113"/>
                </a:solidFill>
                <a:latin typeface="Poppins Medium Bold"/>
              </a:rPr>
              <a:t>Airbnb</a:t>
            </a:r>
          </a:p>
        </p:txBody>
      </p:sp>
      <p:sp>
        <p:nvSpPr>
          <p:cNvPr id="13" name="Freeform 13"/>
          <p:cNvSpPr/>
          <p:nvPr/>
        </p:nvSpPr>
        <p:spPr>
          <a:xfrm>
            <a:off x="2252951" y="7351998"/>
            <a:ext cx="1984258" cy="1401382"/>
          </a:xfrm>
          <a:custGeom>
            <a:avLst/>
            <a:gdLst/>
            <a:ahLst/>
            <a:cxnLst/>
            <a:rect l="l" t="t" r="r" b="b"/>
            <a:pathLst>
              <a:path w="1984258" h="1401382">
                <a:moveTo>
                  <a:pt x="0" y="0"/>
                </a:moveTo>
                <a:lnTo>
                  <a:pt x="1984258" y="0"/>
                </a:lnTo>
                <a:lnTo>
                  <a:pt x="1984258" y="1401382"/>
                </a:lnTo>
                <a:lnTo>
                  <a:pt x="0" y="14013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Freeform 14"/>
          <p:cNvSpPr/>
          <p:nvPr/>
        </p:nvSpPr>
        <p:spPr>
          <a:xfrm>
            <a:off x="2369216" y="5219818"/>
            <a:ext cx="1751727" cy="1401382"/>
          </a:xfrm>
          <a:custGeom>
            <a:avLst/>
            <a:gdLst/>
            <a:ahLst/>
            <a:cxnLst/>
            <a:rect l="l" t="t" r="r" b="b"/>
            <a:pathLst>
              <a:path w="1751727" h="1401382">
                <a:moveTo>
                  <a:pt x="0" y="0"/>
                </a:moveTo>
                <a:lnTo>
                  <a:pt x="1751728" y="0"/>
                </a:lnTo>
                <a:lnTo>
                  <a:pt x="1751728" y="1401382"/>
                </a:lnTo>
                <a:lnTo>
                  <a:pt x="0" y="14013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TextBox 15"/>
          <p:cNvSpPr txBox="1"/>
          <p:nvPr/>
        </p:nvSpPr>
        <p:spPr>
          <a:xfrm>
            <a:off x="2361922" y="6704237"/>
            <a:ext cx="1583849" cy="355416"/>
          </a:xfrm>
          <a:prstGeom prst="rect">
            <a:avLst/>
          </a:prstGeom>
        </p:spPr>
        <p:txBody>
          <a:bodyPr lIns="0" tIns="0" rIns="0" bIns="0" rtlCol="0" anchor="t">
            <a:spAutoFit/>
          </a:bodyPr>
          <a:lstStyle/>
          <a:p>
            <a:pPr algn="ctr">
              <a:lnSpc>
                <a:spcPts val="2958"/>
              </a:lnSpc>
            </a:pPr>
            <a:r>
              <a:rPr lang="en-US" sz="2112">
                <a:solidFill>
                  <a:srgbClr val="012F71"/>
                </a:solidFill>
                <a:latin typeface="Poppins Medium Bold"/>
              </a:rPr>
              <a:t>Hosts</a:t>
            </a:r>
          </a:p>
        </p:txBody>
      </p:sp>
      <p:sp>
        <p:nvSpPr>
          <p:cNvPr id="16" name="TextBox 16"/>
          <p:cNvSpPr txBox="1"/>
          <p:nvPr/>
        </p:nvSpPr>
        <p:spPr>
          <a:xfrm>
            <a:off x="2453155" y="8894801"/>
            <a:ext cx="1583849" cy="355416"/>
          </a:xfrm>
          <a:prstGeom prst="rect">
            <a:avLst/>
          </a:prstGeom>
        </p:spPr>
        <p:txBody>
          <a:bodyPr lIns="0" tIns="0" rIns="0" bIns="0" rtlCol="0" anchor="t">
            <a:spAutoFit/>
          </a:bodyPr>
          <a:lstStyle/>
          <a:p>
            <a:pPr algn="ctr">
              <a:lnSpc>
                <a:spcPts val="2958"/>
              </a:lnSpc>
            </a:pPr>
            <a:r>
              <a:rPr lang="en-US" sz="2112">
                <a:solidFill>
                  <a:srgbClr val="EEB022"/>
                </a:solidFill>
                <a:latin typeface="Poppins Medium Bold"/>
              </a:rPr>
              <a:t>Guests</a:t>
            </a:r>
          </a:p>
        </p:txBody>
      </p:sp>
      <p:sp>
        <p:nvSpPr>
          <p:cNvPr id="17" name="TextBox 17"/>
          <p:cNvSpPr txBox="1"/>
          <p:nvPr/>
        </p:nvSpPr>
        <p:spPr>
          <a:xfrm>
            <a:off x="6100568" y="5372618"/>
            <a:ext cx="10411692" cy="1366593"/>
          </a:xfrm>
          <a:prstGeom prst="rect">
            <a:avLst/>
          </a:prstGeom>
        </p:spPr>
        <p:txBody>
          <a:bodyPr lIns="0" tIns="0" rIns="0" bIns="0" rtlCol="0" anchor="t">
            <a:spAutoFit/>
          </a:bodyPr>
          <a:lstStyle/>
          <a:p>
            <a:pPr marL="410209" lvl="1" indent="-205105">
              <a:lnSpc>
                <a:spcPts val="2659"/>
              </a:lnSpc>
              <a:buFont typeface="Arial"/>
              <a:buChar char="•"/>
            </a:pPr>
            <a:r>
              <a:rPr lang="en-US" sz="1899" b="1">
                <a:solidFill>
                  <a:srgbClr val="000000"/>
                </a:solidFill>
                <a:latin typeface="Poppins Medium"/>
              </a:rPr>
              <a:t>Revenue Prediction: </a:t>
            </a:r>
            <a:r>
              <a:rPr lang="en-US" sz="1899">
                <a:solidFill>
                  <a:srgbClr val="000000"/>
                </a:solidFill>
                <a:latin typeface="Poppins Medium"/>
              </a:rPr>
              <a:t>Current and future hosts can benefit by understanding the potential income from their property listings</a:t>
            </a:r>
          </a:p>
          <a:p>
            <a:pPr marL="410209" lvl="1" indent="-205105">
              <a:lnSpc>
                <a:spcPts val="2659"/>
              </a:lnSpc>
              <a:buFont typeface="Arial"/>
              <a:buChar char="•"/>
            </a:pPr>
            <a:r>
              <a:rPr lang="en-US" sz="1899" b="1">
                <a:solidFill>
                  <a:srgbClr val="000000"/>
                </a:solidFill>
                <a:latin typeface="Poppins Medium"/>
              </a:rPr>
              <a:t>Investment Decisions: </a:t>
            </a:r>
            <a:r>
              <a:rPr lang="en-US" sz="1899">
                <a:solidFill>
                  <a:srgbClr val="000000"/>
                </a:solidFill>
                <a:latin typeface="Poppins Medium"/>
              </a:rPr>
              <a:t>Provides data-driven insights for hosts considering property investments or enhancements to maximize future revenue</a:t>
            </a:r>
          </a:p>
        </p:txBody>
      </p:sp>
      <p:sp>
        <p:nvSpPr>
          <p:cNvPr id="18" name="TextBox 18"/>
          <p:cNvSpPr txBox="1"/>
          <p:nvPr/>
        </p:nvSpPr>
        <p:spPr>
          <a:xfrm>
            <a:off x="6100568" y="7452521"/>
            <a:ext cx="10411692" cy="1712841"/>
          </a:xfrm>
          <a:prstGeom prst="rect">
            <a:avLst/>
          </a:prstGeom>
        </p:spPr>
        <p:txBody>
          <a:bodyPr lIns="0" tIns="0" rIns="0" bIns="0" rtlCol="0" anchor="t">
            <a:spAutoFit/>
          </a:bodyPr>
          <a:lstStyle/>
          <a:p>
            <a:pPr marL="410209" lvl="1" indent="-205105">
              <a:lnSpc>
                <a:spcPts val="2659"/>
              </a:lnSpc>
              <a:buFont typeface="Arial"/>
              <a:buChar char="•"/>
            </a:pPr>
            <a:r>
              <a:rPr lang="en-US" sz="1899" b="1">
                <a:solidFill>
                  <a:srgbClr val="000000"/>
                </a:solidFill>
                <a:latin typeface="Poppins Medium"/>
              </a:rPr>
              <a:t>Improved Listings: </a:t>
            </a:r>
            <a:r>
              <a:rPr lang="en-US" sz="1899">
                <a:solidFill>
                  <a:srgbClr val="000000"/>
                </a:solidFill>
                <a:latin typeface="Poppins Medium"/>
              </a:rPr>
              <a:t>Revenue predictions could motivate hosts to enhance property features, improving guest experience.</a:t>
            </a:r>
          </a:p>
          <a:p>
            <a:pPr marL="410209" lvl="1" indent="-205105">
              <a:lnSpc>
                <a:spcPts val="2659"/>
              </a:lnSpc>
              <a:buFont typeface="Arial"/>
              <a:buChar char="•"/>
            </a:pPr>
            <a:r>
              <a:rPr lang="en-US" sz="1899" b="1">
                <a:solidFill>
                  <a:srgbClr val="000000"/>
                </a:solidFill>
                <a:latin typeface="Poppins Medium"/>
              </a:rPr>
              <a:t>Availability: </a:t>
            </a:r>
            <a:r>
              <a:rPr lang="en-US" sz="1899">
                <a:solidFill>
                  <a:srgbClr val="000000"/>
                </a:solidFill>
                <a:latin typeface="Poppins Medium"/>
              </a:rPr>
              <a:t>Confidence in revenue generation may encourage hosts to increase the number of available listings, providing guests with more options and possibly lower prices</a:t>
            </a:r>
          </a:p>
        </p:txBody>
      </p:sp>
      <p:sp>
        <p:nvSpPr>
          <p:cNvPr id="19" name="TextBox 19"/>
          <p:cNvSpPr txBox="1"/>
          <p:nvPr/>
        </p:nvSpPr>
        <p:spPr>
          <a:xfrm>
            <a:off x="6100568" y="895350"/>
            <a:ext cx="11169514" cy="1113627"/>
          </a:xfrm>
          <a:prstGeom prst="rect">
            <a:avLst/>
          </a:prstGeom>
        </p:spPr>
        <p:txBody>
          <a:bodyPr lIns="0" tIns="0" rIns="0" bIns="0" rtlCol="0" anchor="t">
            <a:spAutoFit/>
          </a:bodyPr>
          <a:lstStyle/>
          <a:p>
            <a:pPr>
              <a:lnSpc>
                <a:spcPts val="9036"/>
              </a:lnSpc>
            </a:pPr>
            <a:r>
              <a:rPr lang="en-US" sz="6454">
                <a:solidFill>
                  <a:srgbClr val="012F71"/>
                </a:solidFill>
                <a:latin typeface="Poppins Bold Bold"/>
              </a:rPr>
              <a:t>Conclusion</a:t>
            </a:r>
          </a:p>
        </p:txBody>
      </p:sp>
      <p:sp>
        <p:nvSpPr>
          <p:cNvPr id="20" name="TextBox 20"/>
          <p:cNvSpPr txBox="1"/>
          <p:nvPr/>
        </p:nvSpPr>
        <p:spPr>
          <a:xfrm>
            <a:off x="6100568" y="2124348"/>
            <a:ext cx="9901070" cy="445407"/>
          </a:xfrm>
          <a:prstGeom prst="rect">
            <a:avLst/>
          </a:prstGeom>
        </p:spPr>
        <p:txBody>
          <a:bodyPr lIns="0" tIns="0" rIns="0" bIns="0" rtlCol="0" anchor="t">
            <a:spAutoFit/>
          </a:bodyPr>
          <a:lstStyle/>
          <a:p>
            <a:pPr>
              <a:lnSpc>
                <a:spcPts val="3799"/>
              </a:lnSpc>
            </a:pPr>
            <a:r>
              <a:rPr lang="en-US" sz="2714">
                <a:solidFill>
                  <a:srgbClr val="726F6F"/>
                </a:solidFill>
                <a:latin typeface="Poppins Medium"/>
              </a:rPr>
              <a:t>Examining from the perspective of key stakeholders</a:t>
            </a:r>
          </a:p>
        </p:txBody>
      </p:sp>
    </p:spTree>
  </p:cSld>
  <p:clrMapOvr>
    <a:masterClrMapping/>
  </p:clrMapOvr>
  <mc:AlternateContent xmlns:mc="http://schemas.openxmlformats.org/markup-compatibility/2006">
    <mc:Choice xmlns:p14="http://schemas.microsoft.com/office/powerpoint/2010/main" Requires="p14">
      <p:transition spd="slow" p14:dur="2000" advTm="131168"/>
    </mc:Choice>
    <mc:Fallback>
      <p:transition spd="slow" advTm="13116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txBody>
          <a:bodyPr/>
          <a:lstStyle/>
          <a:p>
            <a:endParaRPr lang="en-IN"/>
          </a:p>
        </p:txBody>
      </p:sp>
      <p:sp>
        <p:nvSpPr>
          <p:cNvPr id="3" name="Freeform 3"/>
          <p:cNvSpPr/>
          <p:nvPr/>
        </p:nvSpPr>
        <p:spPr>
          <a:xfrm rot="-10800000">
            <a:off x="833315" y="833315"/>
            <a:ext cx="16645794" cy="8693640"/>
          </a:xfrm>
          <a:custGeom>
            <a:avLst/>
            <a:gdLst/>
            <a:ahLst/>
            <a:cxnLst/>
            <a:rect l="l" t="t" r="r" b="b"/>
            <a:pathLst>
              <a:path w="16645794" h="8693640">
                <a:moveTo>
                  <a:pt x="0" y="0"/>
                </a:moveTo>
                <a:lnTo>
                  <a:pt x="16645794" y="0"/>
                </a:lnTo>
                <a:lnTo>
                  <a:pt x="16645794" y="8693640"/>
                </a:lnTo>
                <a:lnTo>
                  <a:pt x="0" y="8693640"/>
                </a:lnTo>
                <a:lnTo>
                  <a:pt x="0" y="0"/>
                </a:lnTo>
                <a:close/>
              </a:path>
            </a:pathLst>
          </a:custGeom>
          <a:blipFill>
            <a:blip r:embed="rId3">
              <a:alphaModFix amt="69000"/>
            </a:blip>
            <a:stretch>
              <a:fillRect t="-13411" b="-14275"/>
            </a:stretch>
          </a:blipFill>
        </p:spPr>
        <p:txBody>
          <a:bodyPr/>
          <a:lstStyle/>
          <a:p>
            <a:endParaRPr lang="en-IN"/>
          </a:p>
        </p:txBody>
      </p:sp>
      <p:grpSp>
        <p:nvGrpSpPr>
          <p:cNvPr id="4" name="Group 4"/>
          <p:cNvGrpSpPr/>
          <p:nvPr/>
        </p:nvGrpSpPr>
        <p:grpSpPr>
          <a:xfrm rot="-10800000">
            <a:off x="1234361" y="9208415"/>
            <a:ext cx="885763" cy="1078585"/>
            <a:chOff x="0" y="0"/>
            <a:chExt cx="2771140" cy="3374390"/>
          </a:xfrm>
        </p:grpSpPr>
        <p:sp>
          <p:nvSpPr>
            <p:cNvPr id="5" name="Freeform 5"/>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EAC00D"/>
            </a:solidFill>
          </p:spPr>
          <p:txBody>
            <a:bodyPr/>
            <a:lstStyle/>
            <a:p>
              <a:endParaRPr lang="en-IN"/>
            </a:p>
          </p:txBody>
        </p:sp>
      </p:grpSp>
      <p:sp>
        <p:nvSpPr>
          <p:cNvPr id="6" name="TextBox 6"/>
          <p:cNvSpPr txBox="1"/>
          <p:nvPr/>
        </p:nvSpPr>
        <p:spPr>
          <a:xfrm>
            <a:off x="1677242" y="4230461"/>
            <a:ext cx="10311417" cy="1645104"/>
          </a:xfrm>
          <a:prstGeom prst="rect">
            <a:avLst/>
          </a:prstGeom>
        </p:spPr>
        <p:txBody>
          <a:bodyPr lIns="0" tIns="0" rIns="0" bIns="0" rtlCol="0" anchor="t">
            <a:spAutoFit/>
          </a:bodyPr>
          <a:lstStyle/>
          <a:p>
            <a:pPr>
              <a:lnSpc>
                <a:spcPts val="13449"/>
              </a:lnSpc>
            </a:pPr>
            <a:r>
              <a:rPr lang="en-US" sz="9607">
                <a:solidFill>
                  <a:srgbClr val="FFFFFF"/>
                </a:solidFill>
                <a:latin typeface="Poppins Bold Bold"/>
              </a:rPr>
              <a:t>Thank You</a:t>
            </a:r>
          </a:p>
        </p:txBody>
      </p:sp>
    </p:spTree>
  </p:cSld>
  <p:clrMapOvr>
    <a:masterClrMapping/>
  </p:clrMapOvr>
  <mc:AlternateContent xmlns:mc="http://schemas.openxmlformats.org/markup-compatibility/2006">
    <mc:Choice xmlns:p14="http://schemas.microsoft.com/office/powerpoint/2010/main" Requires="p14">
      <p:transition spd="slow" p14:dur="2000" advTm="4232"/>
    </mc:Choice>
    <mc:Fallback>
      <p:transition spd="slow" advTm="423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8418" y="0"/>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4" name="TextBox 4"/>
          <p:cNvSpPr txBox="1"/>
          <p:nvPr/>
        </p:nvSpPr>
        <p:spPr>
          <a:xfrm>
            <a:off x="1028700" y="1543958"/>
            <a:ext cx="11971194" cy="1181549"/>
          </a:xfrm>
          <a:prstGeom prst="rect">
            <a:avLst/>
          </a:prstGeom>
        </p:spPr>
        <p:txBody>
          <a:bodyPr lIns="0" tIns="0" rIns="0" bIns="0" rtlCol="0" anchor="t">
            <a:spAutoFit/>
          </a:bodyPr>
          <a:lstStyle/>
          <a:p>
            <a:pPr>
              <a:lnSpc>
                <a:spcPts val="9663"/>
              </a:lnSpc>
            </a:pPr>
            <a:r>
              <a:rPr lang="en-US" sz="6900">
                <a:solidFill>
                  <a:srgbClr val="012F71"/>
                </a:solidFill>
                <a:latin typeface="Poppins Bold Bold"/>
              </a:rPr>
              <a:t>References and Appendix</a:t>
            </a:r>
          </a:p>
        </p:txBody>
      </p:sp>
      <p:sp>
        <p:nvSpPr>
          <p:cNvPr id="5" name="TextBox 5"/>
          <p:cNvSpPr txBox="1"/>
          <p:nvPr/>
        </p:nvSpPr>
        <p:spPr>
          <a:xfrm>
            <a:off x="1028700" y="3653417"/>
            <a:ext cx="16230600" cy="1815882"/>
          </a:xfrm>
          <a:prstGeom prst="rect">
            <a:avLst/>
          </a:prstGeom>
        </p:spPr>
        <p:txBody>
          <a:bodyPr lIns="0" tIns="0" rIns="0" bIns="0" rtlCol="0" anchor="t">
            <a:spAutoFit/>
          </a:bodyPr>
          <a:lstStyle/>
          <a:p>
            <a:pPr marL="621030" lvl="1" indent="-342900">
              <a:lnSpc>
                <a:spcPts val="3605"/>
              </a:lnSpc>
              <a:buFont typeface="Arial"/>
              <a:buChar char="•"/>
            </a:pPr>
            <a:r>
              <a:rPr lang="en-US" sz="2500">
                <a:solidFill>
                  <a:srgbClr val="012F71"/>
                </a:solidFill>
                <a:latin typeface="Poppins Medium Medium"/>
              </a:rPr>
              <a:t>Slide 6: (Interactive tool) </a:t>
            </a:r>
            <a:r>
              <a:rPr lang="en-US" sz="2500">
                <a:solidFill>
                  <a:srgbClr val="012F71"/>
                </a:solidFill>
                <a:latin typeface="Poppins Medium Medium"/>
                <a:hlinkClick r:id="rId2"/>
              </a:rPr>
              <a:t>https://www.airbnb.com/host/homes</a:t>
            </a:r>
            <a:endParaRPr lang="en-US" sz="2500">
              <a:solidFill>
                <a:srgbClr val="012F71"/>
              </a:solidFill>
              <a:latin typeface="Poppins Medium Medium"/>
            </a:endParaRPr>
          </a:p>
          <a:p>
            <a:pPr marL="555625" lvl="1" indent="-277495">
              <a:lnSpc>
                <a:spcPts val="3604"/>
              </a:lnSpc>
              <a:buFont typeface="Arial"/>
              <a:buChar char="•"/>
            </a:pPr>
            <a:r>
              <a:rPr lang="en-US" sz="2500">
                <a:solidFill>
                  <a:srgbClr val="012F71"/>
                </a:solidFill>
                <a:latin typeface="Poppins Medium Medium"/>
                <a:cs typeface="Arial"/>
              </a:rPr>
              <a:t>Slide 7: </a:t>
            </a:r>
            <a:r>
              <a:rPr lang="en-US" sz="2500">
                <a:solidFill>
                  <a:srgbClr val="012F71"/>
                </a:solidFill>
                <a:latin typeface="Poppins Medium Medium"/>
                <a:cs typeface="Arial"/>
                <a:hlinkClick r:id="rId3"/>
              </a:rPr>
              <a:t>https://news.airbnb.com/airbnb-q3-2023-financial-results/</a:t>
            </a:r>
            <a:endParaRPr lang="en-US" sz="2500">
              <a:solidFill>
                <a:srgbClr val="012F71"/>
              </a:solidFill>
              <a:latin typeface="Poppins Medium Medium"/>
              <a:cs typeface="Arial"/>
            </a:endParaRPr>
          </a:p>
          <a:p>
            <a:pPr marL="555625" lvl="1" indent="-277495">
              <a:lnSpc>
                <a:spcPts val="3604"/>
              </a:lnSpc>
              <a:buFont typeface="Arial"/>
              <a:buChar char="•"/>
            </a:pPr>
            <a:r>
              <a:rPr lang="en-US" sz="2500">
                <a:solidFill>
                  <a:srgbClr val="012F71"/>
                </a:solidFill>
                <a:latin typeface="Poppins Medium Medium"/>
                <a:cs typeface="Arial"/>
              </a:rPr>
              <a:t>Slide 7: </a:t>
            </a:r>
            <a:r>
              <a:rPr lang="en-US" sz="2500">
                <a:solidFill>
                  <a:srgbClr val="012F71"/>
                </a:solidFill>
                <a:latin typeface="Poppins Medium Medium"/>
                <a:cs typeface="Arial"/>
                <a:hlinkClick r:id="rId4"/>
              </a:rPr>
              <a:t>https://community.withairbnb.com/t5/Ask-about-your-listing/Estimating-Revenue/m-p/1704423</a:t>
            </a:r>
            <a:endParaRPr lang="en-US" sz="2500">
              <a:solidFill>
                <a:srgbClr val="012F71"/>
              </a:solidFill>
              <a:latin typeface="Poppins Medium Medium"/>
              <a:cs typeface="Arial"/>
            </a:endParaRPr>
          </a:p>
          <a:p>
            <a:pPr marL="555625" lvl="1" indent="-277495">
              <a:lnSpc>
                <a:spcPts val="3604"/>
              </a:lnSpc>
              <a:buFont typeface="Arial"/>
              <a:buChar char="•"/>
            </a:pPr>
            <a:r>
              <a:rPr lang="en-US" sz="2500">
                <a:solidFill>
                  <a:srgbClr val="012F71"/>
                </a:solidFill>
                <a:latin typeface="Poppins Medium Medium"/>
                <a:cs typeface="Arial"/>
              </a:rPr>
              <a:t>Slide 7: </a:t>
            </a:r>
            <a:r>
              <a:rPr lang="en-US" sz="2500">
                <a:solidFill>
                  <a:srgbClr val="012F71"/>
                </a:solidFill>
                <a:latin typeface="Poppins Medium Medium"/>
                <a:cs typeface="Arial"/>
                <a:hlinkClick r:id="rId5"/>
              </a:rPr>
              <a:t>https://www.airdna.co/industry-report/2023-us-airdna-outlook-report</a:t>
            </a:r>
            <a:endParaRPr lang="en-US" sz="2500">
              <a:latin typeface="Poppins Medium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895350"/>
            <a:ext cx="11971194" cy="1180708"/>
          </a:xfrm>
          <a:prstGeom prst="rect">
            <a:avLst/>
          </a:prstGeom>
        </p:spPr>
        <p:txBody>
          <a:bodyPr wrap="square" lIns="0" tIns="0" rIns="0" bIns="0" rtlCol="0" anchor="t">
            <a:spAutoFit/>
          </a:bodyPr>
          <a:lstStyle/>
          <a:p>
            <a:pPr>
              <a:lnSpc>
                <a:spcPts val="9663"/>
              </a:lnSpc>
            </a:pPr>
            <a:r>
              <a:rPr lang="en-US" sz="6900">
                <a:solidFill>
                  <a:srgbClr val="012F71"/>
                </a:solidFill>
                <a:latin typeface="Poppins Bold Bold"/>
              </a:rPr>
              <a:t>Outlier Treatment </a:t>
            </a:r>
          </a:p>
        </p:txBody>
      </p:sp>
      <p:pic>
        <p:nvPicPr>
          <p:cNvPr id="1028" name="Picture 4" descr="image">
            <a:extLst>
              <a:ext uri="{FF2B5EF4-FFF2-40B4-BE49-F238E27FC236}">
                <a16:creationId xmlns:a16="http://schemas.microsoft.com/office/drawing/2014/main" id="{175E43E5-00DD-A1C7-1BEF-BC0389C94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75" y="3064899"/>
            <a:ext cx="8096250"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770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895350"/>
            <a:ext cx="11971194" cy="1243930"/>
          </a:xfrm>
          <a:prstGeom prst="rect">
            <a:avLst/>
          </a:prstGeom>
        </p:spPr>
        <p:txBody>
          <a:bodyPr lIns="0" tIns="0" rIns="0" bIns="0" rtlCol="0" anchor="t">
            <a:spAutoFit/>
          </a:bodyPr>
          <a:lstStyle/>
          <a:p>
            <a:pPr>
              <a:lnSpc>
                <a:spcPts val="9663"/>
              </a:lnSpc>
            </a:pPr>
            <a:r>
              <a:rPr lang="en-US" sz="6902" dirty="0">
                <a:solidFill>
                  <a:srgbClr val="012F71"/>
                </a:solidFill>
                <a:latin typeface="Poppins Bold Bold"/>
              </a:rPr>
              <a:t>Feature Creation</a:t>
            </a:r>
          </a:p>
        </p:txBody>
      </p:sp>
      <p:pic>
        <p:nvPicPr>
          <p:cNvPr id="2050" name="Picture 2" descr="image">
            <a:extLst>
              <a:ext uri="{FF2B5EF4-FFF2-40B4-BE49-F238E27FC236}">
                <a16:creationId xmlns:a16="http://schemas.microsoft.com/office/drawing/2014/main" id="{3C2995A1-3AC7-0D22-06C3-0E841955D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3104535"/>
            <a:ext cx="8277358" cy="49628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23F0D79-950A-DA53-B25F-95B559629EE4}"/>
              </a:ext>
            </a:extLst>
          </p:cNvPr>
          <p:cNvPicPr>
            <a:picLocks noChangeAspect="1"/>
          </p:cNvPicPr>
          <p:nvPr/>
        </p:nvPicPr>
        <p:blipFill>
          <a:blip r:embed="rId3"/>
          <a:stretch>
            <a:fillRect/>
          </a:stretch>
        </p:blipFill>
        <p:spPr>
          <a:xfrm>
            <a:off x="9470896" y="4769604"/>
            <a:ext cx="8817104" cy="1158340"/>
          </a:xfrm>
          <a:prstGeom prst="rect">
            <a:avLst/>
          </a:prstGeom>
        </p:spPr>
      </p:pic>
      <p:sp>
        <p:nvSpPr>
          <p:cNvPr id="5" name="TextBox 4">
            <a:extLst>
              <a:ext uri="{FF2B5EF4-FFF2-40B4-BE49-F238E27FC236}">
                <a16:creationId xmlns:a16="http://schemas.microsoft.com/office/drawing/2014/main" id="{D927B984-42B7-46F0-83D1-1DD642D6FBE4}"/>
              </a:ext>
            </a:extLst>
          </p:cNvPr>
          <p:cNvSpPr txBox="1"/>
          <p:nvPr/>
        </p:nvSpPr>
        <p:spPr>
          <a:xfrm>
            <a:off x="12999894" y="3676973"/>
            <a:ext cx="2948474" cy="646331"/>
          </a:xfrm>
          <a:prstGeom prst="rect">
            <a:avLst/>
          </a:prstGeom>
          <a:noFill/>
        </p:spPr>
        <p:txBody>
          <a:bodyPr wrap="square" rtlCol="0">
            <a:spAutoFit/>
          </a:bodyPr>
          <a:lstStyle/>
          <a:p>
            <a:r>
              <a:rPr lang="en-IN" sz="3600" err="1">
                <a:solidFill>
                  <a:srgbClr val="012F71"/>
                </a:solidFill>
                <a:latin typeface="Poppins Bold Bold"/>
              </a:rPr>
              <a:t>ref_date</a:t>
            </a:r>
            <a:endParaRPr lang="en-IN" sz="3600">
              <a:solidFill>
                <a:srgbClr val="012F71"/>
              </a:solidFill>
              <a:latin typeface="Poppins Bold Bold"/>
            </a:endParaRPr>
          </a:p>
        </p:txBody>
      </p:sp>
      <p:sp>
        <p:nvSpPr>
          <p:cNvPr id="6" name="TextBox 5">
            <a:extLst>
              <a:ext uri="{FF2B5EF4-FFF2-40B4-BE49-F238E27FC236}">
                <a16:creationId xmlns:a16="http://schemas.microsoft.com/office/drawing/2014/main" id="{6950E130-10D9-BA25-91F7-D724CA390A24}"/>
              </a:ext>
            </a:extLst>
          </p:cNvPr>
          <p:cNvSpPr txBox="1"/>
          <p:nvPr/>
        </p:nvSpPr>
        <p:spPr>
          <a:xfrm>
            <a:off x="5314580" y="6572573"/>
            <a:ext cx="2948474" cy="646331"/>
          </a:xfrm>
          <a:prstGeom prst="rect">
            <a:avLst/>
          </a:prstGeom>
          <a:noFill/>
        </p:spPr>
        <p:txBody>
          <a:bodyPr wrap="square" rtlCol="0">
            <a:spAutoFit/>
          </a:bodyPr>
          <a:lstStyle/>
          <a:p>
            <a:r>
              <a:rPr lang="en-IN" sz="3600">
                <a:solidFill>
                  <a:srgbClr val="012F71"/>
                </a:solidFill>
                <a:latin typeface="Poppins Bold Bold"/>
              </a:rPr>
              <a:t>quarter</a:t>
            </a:r>
          </a:p>
        </p:txBody>
      </p:sp>
    </p:spTree>
    <p:extLst>
      <p:ext uri="{BB962C8B-B14F-4D97-AF65-F5344CB8AC3E}">
        <p14:creationId xmlns:p14="http://schemas.microsoft.com/office/powerpoint/2010/main" val="913586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895350"/>
            <a:ext cx="11971194" cy="1243930"/>
          </a:xfrm>
          <a:prstGeom prst="rect">
            <a:avLst/>
          </a:prstGeom>
        </p:spPr>
        <p:txBody>
          <a:bodyPr lIns="0" tIns="0" rIns="0" bIns="0" rtlCol="0" anchor="t">
            <a:spAutoFit/>
          </a:bodyPr>
          <a:lstStyle/>
          <a:p>
            <a:pPr>
              <a:lnSpc>
                <a:spcPts val="9663"/>
              </a:lnSpc>
            </a:pPr>
            <a:r>
              <a:rPr lang="en-US" sz="6902" dirty="0">
                <a:solidFill>
                  <a:srgbClr val="012F71"/>
                </a:solidFill>
                <a:latin typeface="Poppins Bold Bold"/>
              </a:rPr>
              <a:t>Data Imputation</a:t>
            </a:r>
          </a:p>
        </p:txBody>
      </p:sp>
      <p:pic>
        <p:nvPicPr>
          <p:cNvPr id="3074" name="Picture 2" descr="image">
            <a:extLst>
              <a:ext uri="{FF2B5EF4-FFF2-40B4-BE49-F238E27FC236}">
                <a16:creationId xmlns:a16="http://schemas.microsoft.com/office/drawing/2014/main" id="{8984A521-9B47-1AF1-2C2F-4298861749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345"/>
          <a:stretch/>
        </p:blipFill>
        <p:spPr bwMode="auto">
          <a:xfrm>
            <a:off x="1028700" y="2287641"/>
            <a:ext cx="10470935" cy="39593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F01251E-BA8D-940A-4F29-E75A3E9A078E}"/>
              </a:ext>
            </a:extLst>
          </p:cNvPr>
          <p:cNvPicPr>
            <a:picLocks noChangeAspect="1"/>
          </p:cNvPicPr>
          <p:nvPr/>
        </p:nvPicPr>
        <p:blipFill>
          <a:blip r:embed="rId3"/>
          <a:stretch>
            <a:fillRect/>
          </a:stretch>
        </p:blipFill>
        <p:spPr>
          <a:xfrm>
            <a:off x="6515100" y="6395361"/>
            <a:ext cx="10470935" cy="3711059"/>
          </a:xfrm>
          <a:prstGeom prst="rect">
            <a:avLst/>
          </a:prstGeom>
        </p:spPr>
      </p:pic>
      <p:sp>
        <p:nvSpPr>
          <p:cNvPr id="5" name="TextBox 4">
            <a:extLst>
              <a:ext uri="{FF2B5EF4-FFF2-40B4-BE49-F238E27FC236}">
                <a16:creationId xmlns:a16="http://schemas.microsoft.com/office/drawing/2014/main" id="{EE03EA69-5326-1DCA-DEF0-1BA21F47A990}"/>
              </a:ext>
            </a:extLst>
          </p:cNvPr>
          <p:cNvSpPr txBox="1"/>
          <p:nvPr/>
        </p:nvSpPr>
        <p:spPr>
          <a:xfrm>
            <a:off x="12999894" y="3620989"/>
            <a:ext cx="2948474" cy="646331"/>
          </a:xfrm>
          <a:prstGeom prst="rect">
            <a:avLst/>
          </a:prstGeom>
          <a:noFill/>
        </p:spPr>
        <p:txBody>
          <a:bodyPr wrap="square" rtlCol="0">
            <a:spAutoFit/>
          </a:bodyPr>
          <a:lstStyle/>
          <a:p>
            <a:r>
              <a:rPr lang="en-IN" sz="3600">
                <a:solidFill>
                  <a:srgbClr val="012F71"/>
                </a:solidFill>
                <a:latin typeface="Poppins Bold Bold"/>
              </a:rPr>
              <a:t>Median</a:t>
            </a:r>
          </a:p>
        </p:txBody>
      </p:sp>
      <p:sp>
        <p:nvSpPr>
          <p:cNvPr id="6" name="TextBox 5">
            <a:extLst>
              <a:ext uri="{FF2B5EF4-FFF2-40B4-BE49-F238E27FC236}">
                <a16:creationId xmlns:a16="http://schemas.microsoft.com/office/drawing/2014/main" id="{E86B69C9-CE98-D109-7166-5A7D29C38B45}"/>
              </a:ext>
            </a:extLst>
          </p:cNvPr>
          <p:cNvSpPr txBox="1"/>
          <p:nvPr/>
        </p:nvSpPr>
        <p:spPr>
          <a:xfrm>
            <a:off x="3772677" y="8051875"/>
            <a:ext cx="2948474" cy="646331"/>
          </a:xfrm>
          <a:prstGeom prst="rect">
            <a:avLst/>
          </a:prstGeom>
          <a:noFill/>
        </p:spPr>
        <p:txBody>
          <a:bodyPr wrap="square" rtlCol="0">
            <a:spAutoFit/>
          </a:bodyPr>
          <a:lstStyle/>
          <a:p>
            <a:r>
              <a:rPr lang="en-IN" sz="3600">
                <a:solidFill>
                  <a:srgbClr val="012F71"/>
                </a:solidFill>
                <a:latin typeface="Poppins Bold Bold"/>
              </a:rPr>
              <a:t>Mode</a:t>
            </a:r>
          </a:p>
        </p:txBody>
      </p:sp>
    </p:spTree>
    <p:extLst>
      <p:ext uri="{BB962C8B-B14F-4D97-AF65-F5344CB8AC3E}">
        <p14:creationId xmlns:p14="http://schemas.microsoft.com/office/powerpoint/2010/main" val="413327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8408"/>
            <a:ext cx="9144000" cy="10503817"/>
            <a:chOff x="0" y="0"/>
            <a:chExt cx="1666119" cy="1913890"/>
          </a:xfrm>
        </p:grpSpPr>
        <p:sp>
          <p:nvSpPr>
            <p:cNvPr id="3" name="Freeform 3"/>
            <p:cNvSpPr/>
            <p:nvPr/>
          </p:nvSpPr>
          <p:spPr>
            <a:xfrm>
              <a:off x="0" y="0"/>
              <a:ext cx="1666119" cy="1913890"/>
            </a:xfrm>
            <a:custGeom>
              <a:avLst/>
              <a:gdLst/>
              <a:ahLst/>
              <a:cxnLst/>
              <a:rect l="l" t="t" r="r" b="b"/>
              <a:pathLst>
                <a:path w="1666119" h="1913890">
                  <a:moveTo>
                    <a:pt x="1541659" y="1913890"/>
                  </a:moveTo>
                  <a:lnTo>
                    <a:pt x="124460" y="1913890"/>
                  </a:lnTo>
                  <a:cubicBezTo>
                    <a:pt x="55880" y="1913890"/>
                    <a:pt x="0" y="1858010"/>
                    <a:pt x="0" y="1789430"/>
                  </a:cubicBezTo>
                  <a:lnTo>
                    <a:pt x="0" y="124460"/>
                  </a:lnTo>
                  <a:cubicBezTo>
                    <a:pt x="0" y="55880"/>
                    <a:pt x="55880" y="0"/>
                    <a:pt x="124460" y="0"/>
                  </a:cubicBezTo>
                  <a:lnTo>
                    <a:pt x="1541659" y="0"/>
                  </a:lnTo>
                  <a:cubicBezTo>
                    <a:pt x="1610239" y="0"/>
                    <a:pt x="1666119" y="55880"/>
                    <a:pt x="1666119" y="124460"/>
                  </a:cubicBezTo>
                  <a:lnTo>
                    <a:pt x="1666119" y="1789430"/>
                  </a:lnTo>
                  <a:cubicBezTo>
                    <a:pt x="1666119" y="1858010"/>
                    <a:pt x="1610239" y="1913890"/>
                    <a:pt x="1541659" y="1913890"/>
                  </a:cubicBezTo>
                  <a:close/>
                </a:path>
              </a:pathLst>
            </a:custGeom>
            <a:solidFill>
              <a:srgbClr val="012F71"/>
            </a:solidFill>
          </p:spPr>
          <p:txBody>
            <a:bodyPr/>
            <a:lstStyle/>
            <a:p>
              <a:endParaRPr lang="en-IN"/>
            </a:p>
          </p:txBody>
        </p:sp>
      </p:grpSp>
      <p:grpSp>
        <p:nvGrpSpPr>
          <p:cNvPr id="4" name="Group 4"/>
          <p:cNvGrpSpPr/>
          <p:nvPr/>
        </p:nvGrpSpPr>
        <p:grpSpPr>
          <a:xfrm>
            <a:off x="10539473" y="-18353"/>
            <a:ext cx="885763" cy="1078585"/>
            <a:chOff x="0" y="0"/>
            <a:chExt cx="2771140" cy="3374390"/>
          </a:xfrm>
        </p:grpSpPr>
        <p:sp>
          <p:nvSpPr>
            <p:cNvPr id="5" name="Freeform 5"/>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6" name="TextBox 6"/>
          <p:cNvSpPr txBox="1"/>
          <p:nvPr/>
        </p:nvSpPr>
        <p:spPr>
          <a:xfrm>
            <a:off x="8855641" y="1277319"/>
            <a:ext cx="8727943" cy="7149210"/>
          </a:xfrm>
          <a:prstGeom prst="rect">
            <a:avLst/>
          </a:prstGeom>
        </p:spPr>
        <p:txBody>
          <a:bodyPr lIns="0" tIns="0" rIns="0" bIns="0" rtlCol="0" anchor="t">
            <a:spAutoFit/>
          </a:bodyPr>
          <a:lstStyle/>
          <a:p>
            <a:pPr algn="ctr">
              <a:lnSpc>
                <a:spcPts val="58499"/>
              </a:lnSpc>
            </a:pPr>
            <a:r>
              <a:rPr lang="en-US" sz="41785">
                <a:solidFill>
                  <a:srgbClr val="FECB00"/>
                </a:solidFill>
                <a:latin typeface="Poppins Bold"/>
              </a:rPr>
              <a:t>01</a:t>
            </a:r>
          </a:p>
        </p:txBody>
      </p:sp>
      <p:sp>
        <p:nvSpPr>
          <p:cNvPr id="7" name="TextBox 7"/>
          <p:cNvSpPr txBox="1"/>
          <p:nvPr/>
        </p:nvSpPr>
        <p:spPr>
          <a:xfrm>
            <a:off x="1028700" y="2954338"/>
            <a:ext cx="7649579" cy="4216399"/>
          </a:xfrm>
          <a:prstGeom prst="rect">
            <a:avLst/>
          </a:prstGeom>
        </p:spPr>
        <p:txBody>
          <a:bodyPr lIns="0" tIns="0" rIns="0" bIns="0" rtlCol="0" anchor="t">
            <a:spAutoFit/>
          </a:bodyPr>
          <a:lstStyle/>
          <a:p>
            <a:pPr>
              <a:lnSpc>
                <a:spcPts val="11200"/>
              </a:lnSpc>
            </a:pPr>
            <a:r>
              <a:rPr lang="en-US" sz="8000">
                <a:solidFill>
                  <a:srgbClr val="FFFFFF"/>
                </a:solidFill>
                <a:latin typeface="Poppins Bold Bold"/>
              </a:rPr>
              <a:t>Introduction</a:t>
            </a:r>
          </a:p>
          <a:p>
            <a:pPr>
              <a:lnSpc>
                <a:spcPts val="11200"/>
              </a:lnSpc>
            </a:pPr>
            <a:r>
              <a:rPr lang="en-US" sz="8000">
                <a:solidFill>
                  <a:srgbClr val="FFFFFF"/>
                </a:solidFill>
                <a:latin typeface="Poppins Bold Bold"/>
              </a:rPr>
              <a:t>and Problem Statement</a:t>
            </a:r>
          </a:p>
        </p:txBody>
      </p:sp>
    </p:spTree>
  </p:cSld>
  <p:clrMapOvr>
    <a:masterClrMapping/>
  </p:clrMapOvr>
  <mc:AlternateContent xmlns:mc="http://schemas.openxmlformats.org/markup-compatibility/2006">
    <mc:Choice xmlns:p14="http://schemas.microsoft.com/office/powerpoint/2010/main" Requires="p14">
      <p:transition spd="slow" p14:dur="2000" advTm="18487"/>
    </mc:Choice>
    <mc:Fallback>
      <p:transition spd="slow" advTm="1848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895350"/>
            <a:ext cx="11971194" cy="1243930"/>
          </a:xfrm>
          <a:prstGeom prst="rect">
            <a:avLst/>
          </a:prstGeom>
        </p:spPr>
        <p:txBody>
          <a:bodyPr lIns="0" tIns="0" rIns="0" bIns="0" rtlCol="0" anchor="t">
            <a:spAutoFit/>
          </a:bodyPr>
          <a:lstStyle/>
          <a:p>
            <a:pPr>
              <a:lnSpc>
                <a:spcPts val="9663"/>
              </a:lnSpc>
            </a:pPr>
            <a:r>
              <a:rPr lang="en-US" sz="6902" dirty="0">
                <a:solidFill>
                  <a:srgbClr val="012F71"/>
                </a:solidFill>
                <a:latin typeface="Poppins Bold Bold"/>
              </a:rPr>
              <a:t>Lagged Columns </a:t>
            </a:r>
          </a:p>
        </p:txBody>
      </p:sp>
      <p:pic>
        <p:nvPicPr>
          <p:cNvPr id="4098" name="Picture 2" descr="image">
            <a:extLst>
              <a:ext uri="{FF2B5EF4-FFF2-40B4-BE49-F238E27FC236}">
                <a16:creationId xmlns:a16="http://schemas.microsoft.com/office/drawing/2014/main" id="{C2B0206B-04ED-346E-AA1C-8004E41774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915" y="3266769"/>
            <a:ext cx="14970118" cy="4933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787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895350"/>
            <a:ext cx="11971194" cy="1243930"/>
          </a:xfrm>
          <a:prstGeom prst="rect">
            <a:avLst/>
          </a:prstGeom>
        </p:spPr>
        <p:txBody>
          <a:bodyPr lIns="0" tIns="0" rIns="0" bIns="0" rtlCol="0" anchor="t">
            <a:spAutoFit/>
          </a:bodyPr>
          <a:lstStyle/>
          <a:p>
            <a:pPr>
              <a:lnSpc>
                <a:spcPts val="9663"/>
              </a:lnSpc>
            </a:pPr>
            <a:r>
              <a:rPr lang="en-US" sz="6902" dirty="0">
                <a:solidFill>
                  <a:srgbClr val="012F71"/>
                </a:solidFill>
                <a:latin typeface="Poppins Bold Bold"/>
              </a:rPr>
              <a:t>XG Boost Python Code</a:t>
            </a:r>
          </a:p>
        </p:txBody>
      </p:sp>
      <p:sp>
        <p:nvSpPr>
          <p:cNvPr id="5" name="TextBox 4">
            <a:extLst>
              <a:ext uri="{FF2B5EF4-FFF2-40B4-BE49-F238E27FC236}">
                <a16:creationId xmlns:a16="http://schemas.microsoft.com/office/drawing/2014/main" id="{5531B72A-85FA-7A51-A23A-0935E9E64855}"/>
              </a:ext>
            </a:extLst>
          </p:cNvPr>
          <p:cNvSpPr txBox="1"/>
          <p:nvPr/>
        </p:nvSpPr>
        <p:spPr>
          <a:xfrm>
            <a:off x="10487608" y="2106423"/>
            <a:ext cx="5160582" cy="646331"/>
          </a:xfrm>
          <a:prstGeom prst="rect">
            <a:avLst/>
          </a:prstGeom>
          <a:noFill/>
        </p:spPr>
        <p:txBody>
          <a:bodyPr wrap="square" rtlCol="0">
            <a:spAutoFit/>
          </a:bodyPr>
          <a:lstStyle/>
          <a:p>
            <a:r>
              <a:rPr lang="en-IN" sz="3600" err="1">
                <a:solidFill>
                  <a:srgbClr val="012F71"/>
                </a:solidFill>
                <a:latin typeface="Poppins Bold Bold"/>
              </a:rPr>
              <a:t>Gridsearch</a:t>
            </a:r>
            <a:r>
              <a:rPr lang="en-IN" sz="3600">
                <a:solidFill>
                  <a:srgbClr val="012F71"/>
                </a:solidFill>
                <a:latin typeface="Poppins Bold Bold"/>
              </a:rPr>
              <a:t> </a:t>
            </a:r>
            <a:r>
              <a:rPr lang="en-IN" sz="3600" err="1">
                <a:solidFill>
                  <a:srgbClr val="012F71"/>
                </a:solidFill>
                <a:latin typeface="Poppins Bold Bold"/>
              </a:rPr>
              <a:t>GXBoost</a:t>
            </a:r>
          </a:p>
        </p:txBody>
      </p:sp>
      <p:sp>
        <p:nvSpPr>
          <p:cNvPr id="6" name="TextBox 5">
            <a:extLst>
              <a:ext uri="{FF2B5EF4-FFF2-40B4-BE49-F238E27FC236}">
                <a16:creationId xmlns:a16="http://schemas.microsoft.com/office/drawing/2014/main" id="{6148E1CE-C3A4-B01C-3757-1FE89EA2E305}"/>
              </a:ext>
            </a:extLst>
          </p:cNvPr>
          <p:cNvSpPr txBox="1"/>
          <p:nvPr/>
        </p:nvSpPr>
        <p:spPr>
          <a:xfrm>
            <a:off x="3471043" y="2139280"/>
            <a:ext cx="2460544" cy="646331"/>
          </a:xfrm>
          <a:prstGeom prst="rect">
            <a:avLst/>
          </a:prstGeom>
          <a:noFill/>
        </p:spPr>
        <p:txBody>
          <a:bodyPr wrap="square" rtlCol="0">
            <a:spAutoFit/>
          </a:bodyPr>
          <a:lstStyle/>
          <a:p>
            <a:r>
              <a:rPr lang="en-IN" sz="3600" err="1">
                <a:solidFill>
                  <a:srgbClr val="012F71"/>
                </a:solidFill>
                <a:latin typeface="Poppins Bold Bold"/>
              </a:rPr>
              <a:t>GXBoost</a:t>
            </a:r>
            <a:endParaRPr lang="en-IN" sz="3600">
              <a:solidFill>
                <a:srgbClr val="012F71"/>
              </a:solidFill>
              <a:latin typeface="Poppins Bold Bold"/>
            </a:endParaRPr>
          </a:p>
        </p:txBody>
      </p:sp>
      <p:pic>
        <p:nvPicPr>
          <p:cNvPr id="12" name="Picture 11">
            <a:extLst>
              <a:ext uri="{FF2B5EF4-FFF2-40B4-BE49-F238E27FC236}">
                <a16:creationId xmlns:a16="http://schemas.microsoft.com/office/drawing/2014/main" id="{7C4E18D0-F12C-544D-9ECC-6F76FD2A33F8}"/>
              </a:ext>
            </a:extLst>
          </p:cNvPr>
          <p:cNvPicPr>
            <a:picLocks noChangeAspect="1"/>
          </p:cNvPicPr>
          <p:nvPr/>
        </p:nvPicPr>
        <p:blipFill rotWithShape="1">
          <a:blip r:embed="rId2"/>
          <a:srcRect r="14601"/>
          <a:stretch/>
        </p:blipFill>
        <p:spPr>
          <a:xfrm>
            <a:off x="9814458" y="2785611"/>
            <a:ext cx="6944606" cy="6206018"/>
          </a:xfrm>
          <a:prstGeom prst="rect">
            <a:avLst/>
          </a:prstGeom>
        </p:spPr>
      </p:pic>
      <p:pic>
        <p:nvPicPr>
          <p:cNvPr id="14" name="Picture 13">
            <a:extLst>
              <a:ext uri="{FF2B5EF4-FFF2-40B4-BE49-F238E27FC236}">
                <a16:creationId xmlns:a16="http://schemas.microsoft.com/office/drawing/2014/main" id="{5E84BD67-4AC0-7FD4-180F-8C66E2A0C17E}"/>
              </a:ext>
            </a:extLst>
          </p:cNvPr>
          <p:cNvPicPr>
            <a:picLocks noChangeAspect="1"/>
          </p:cNvPicPr>
          <p:nvPr/>
        </p:nvPicPr>
        <p:blipFill rotWithShape="1">
          <a:blip r:embed="rId3"/>
          <a:srcRect r="21190"/>
          <a:stretch/>
        </p:blipFill>
        <p:spPr>
          <a:xfrm>
            <a:off x="1560053" y="3325246"/>
            <a:ext cx="6282523" cy="5126748"/>
          </a:xfrm>
          <a:prstGeom prst="rect">
            <a:avLst/>
          </a:prstGeom>
        </p:spPr>
      </p:pic>
    </p:spTree>
    <p:extLst>
      <p:ext uri="{BB962C8B-B14F-4D97-AF65-F5344CB8AC3E}">
        <p14:creationId xmlns:p14="http://schemas.microsoft.com/office/powerpoint/2010/main" val="1568802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588350"/>
            <a:ext cx="4404964" cy="6496953"/>
          </a:xfrm>
          <a:custGeom>
            <a:avLst/>
            <a:gdLst/>
            <a:ahLst/>
            <a:cxnLst/>
            <a:rect l="l" t="t" r="r" b="b"/>
            <a:pathLst>
              <a:path w="4404964" h="6496953">
                <a:moveTo>
                  <a:pt x="0" y="0"/>
                </a:moveTo>
                <a:lnTo>
                  <a:pt x="4404964" y="0"/>
                </a:lnTo>
                <a:lnTo>
                  <a:pt x="4404964" y="6496953"/>
                </a:lnTo>
                <a:lnTo>
                  <a:pt x="0" y="6496953"/>
                </a:lnTo>
                <a:lnTo>
                  <a:pt x="0" y="0"/>
                </a:lnTo>
                <a:close/>
              </a:path>
            </a:pathLst>
          </a:custGeom>
          <a:blipFill>
            <a:blip r:embed="rId2"/>
            <a:stretch>
              <a:fillRect/>
            </a:stretch>
          </a:blipFill>
        </p:spPr>
        <p:txBody>
          <a:bodyPr/>
          <a:lstStyle/>
          <a:p>
            <a:endParaRPr lang="en-IN"/>
          </a:p>
        </p:txBody>
      </p:sp>
      <p:sp>
        <p:nvSpPr>
          <p:cNvPr id="3" name="Freeform 3"/>
          <p:cNvSpPr/>
          <p:nvPr/>
        </p:nvSpPr>
        <p:spPr>
          <a:xfrm>
            <a:off x="7793970" y="2588350"/>
            <a:ext cx="7338181" cy="2305840"/>
          </a:xfrm>
          <a:custGeom>
            <a:avLst/>
            <a:gdLst/>
            <a:ahLst/>
            <a:cxnLst/>
            <a:rect l="l" t="t" r="r" b="b"/>
            <a:pathLst>
              <a:path w="7338181" h="2305840">
                <a:moveTo>
                  <a:pt x="0" y="0"/>
                </a:moveTo>
                <a:lnTo>
                  <a:pt x="7338181" y="0"/>
                </a:lnTo>
                <a:lnTo>
                  <a:pt x="7338181" y="2305841"/>
                </a:lnTo>
                <a:lnTo>
                  <a:pt x="0" y="230584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895350"/>
            <a:ext cx="11971194" cy="1181549"/>
          </a:xfrm>
          <a:prstGeom prst="rect">
            <a:avLst/>
          </a:prstGeom>
        </p:spPr>
        <p:txBody>
          <a:bodyPr lIns="0" tIns="0" rIns="0" bIns="0" rtlCol="0" anchor="t">
            <a:spAutoFit/>
          </a:bodyPr>
          <a:lstStyle/>
          <a:p>
            <a:pPr>
              <a:lnSpc>
                <a:spcPts val="9663"/>
              </a:lnSpc>
            </a:pPr>
            <a:r>
              <a:rPr lang="en-US" sz="6902">
                <a:solidFill>
                  <a:srgbClr val="012F71"/>
                </a:solidFill>
                <a:latin typeface="Poppins Bold Bold"/>
              </a:rPr>
              <a:t>SAS EM diagram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grpSp>
        <p:nvGrpSpPr>
          <p:cNvPr id="4" name="Group 4"/>
          <p:cNvGrpSpPr/>
          <p:nvPr/>
        </p:nvGrpSpPr>
        <p:grpSpPr>
          <a:xfrm>
            <a:off x="10902765" y="1028700"/>
            <a:ext cx="1474375" cy="1474375"/>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09113"/>
            </a:solidFill>
          </p:spPr>
          <p:txBody>
            <a:bodyPr/>
            <a:lstStyle/>
            <a:p>
              <a:endParaRPr lang="en-IN"/>
            </a:p>
          </p:txBody>
        </p:sp>
      </p:grpSp>
      <p:sp>
        <p:nvSpPr>
          <p:cNvPr id="6" name="TextBox 6"/>
          <p:cNvSpPr txBox="1"/>
          <p:nvPr/>
        </p:nvSpPr>
        <p:spPr>
          <a:xfrm>
            <a:off x="1677242" y="3460792"/>
            <a:ext cx="7612757" cy="979280"/>
          </a:xfrm>
          <a:prstGeom prst="rect">
            <a:avLst/>
          </a:prstGeom>
        </p:spPr>
        <p:txBody>
          <a:bodyPr lIns="0" tIns="0" rIns="0" bIns="0" rtlCol="0" anchor="t">
            <a:spAutoFit/>
          </a:bodyPr>
          <a:lstStyle/>
          <a:p>
            <a:pPr>
              <a:lnSpc>
                <a:spcPts val="7973"/>
              </a:lnSpc>
            </a:pPr>
            <a:r>
              <a:rPr lang="en-US" sz="5695">
                <a:solidFill>
                  <a:srgbClr val="012F71"/>
                </a:solidFill>
                <a:latin typeface="Poppins Bold Bold"/>
              </a:rPr>
              <a:t>Company Overview</a:t>
            </a:r>
          </a:p>
        </p:txBody>
      </p:sp>
      <p:sp>
        <p:nvSpPr>
          <p:cNvPr id="7" name="TextBox 7"/>
          <p:cNvSpPr txBox="1"/>
          <p:nvPr/>
        </p:nvSpPr>
        <p:spPr>
          <a:xfrm>
            <a:off x="1677242" y="4787699"/>
            <a:ext cx="6694332" cy="3648837"/>
          </a:xfrm>
          <a:prstGeom prst="rect">
            <a:avLst/>
          </a:prstGeom>
        </p:spPr>
        <p:txBody>
          <a:bodyPr lIns="0" tIns="0" rIns="0" bIns="0" rtlCol="0" anchor="t">
            <a:spAutoFit/>
          </a:bodyPr>
          <a:lstStyle/>
          <a:p>
            <a:pPr>
              <a:lnSpc>
                <a:spcPts val="3633"/>
              </a:lnSpc>
            </a:pPr>
            <a:r>
              <a:rPr lang="en-US" sz="2595" dirty="0">
                <a:solidFill>
                  <a:srgbClr val="012F71"/>
                </a:solidFill>
                <a:latin typeface="Poppins Medium"/>
              </a:rPr>
              <a:t>Founded in 2007 by Joe </a:t>
            </a:r>
            <a:r>
              <a:rPr lang="en-US" sz="2595" dirty="0" err="1">
                <a:solidFill>
                  <a:srgbClr val="012F71"/>
                </a:solidFill>
                <a:latin typeface="Poppins Medium"/>
              </a:rPr>
              <a:t>Gebbia</a:t>
            </a:r>
            <a:r>
              <a:rPr lang="en-US" sz="2595" dirty="0">
                <a:solidFill>
                  <a:srgbClr val="012F71"/>
                </a:solidFill>
                <a:latin typeface="Poppins Medium"/>
              </a:rPr>
              <a:t> and Brian </a:t>
            </a:r>
            <a:r>
              <a:rPr lang="en-US" sz="2595" dirty="0" err="1">
                <a:solidFill>
                  <a:srgbClr val="012F71"/>
                </a:solidFill>
                <a:latin typeface="Poppins Medium"/>
              </a:rPr>
              <a:t>Chesky</a:t>
            </a:r>
            <a:r>
              <a:rPr lang="en-US" sz="2595" dirty="0">
                <a:solidFill>
                  <a:srgbClr val="012F71"/>
                </a:solidFill>
                <a:latin typeface="Poppins Medium"/>
              </a:rPr>
              <a:t>, Airbnb is a digital platform that facilitates the rental of private homes, rooms, and unique accommodations, connecting hosts with guests. It offers a diverse range of lodging options, including apartments, beach houses, cabins, and more</a:t>
            </a:r>
          </a:p>
        </p:txBody>
      </p:sp>
      <p:sp>
        <p:nvSpPr>
          <p:cNvPr id="8" name="TextBox 8"/>
          <p:cNvSpPr txBox="1"/>
          <p:nvPr/>
        </p:nvSpPr>
        <p:spPr>
          <a:xfrm>
            <a:off x="12802029" y="1290553"/>
            <a:ext cx="4457271" cy="692150"/>
          </a:xfrm>
          <a:prstGeom prst="rect">
            <a:avLst/>
          </a:prstGeom>
        </p:spPr>
        <p:txBody>
          <a:bodyPr lIns="0" tIns="0" rIns="0" bIns="0" rtlCol="0" anchor="t">
            <a:spAutoFit/>
          </a:bodyPr>
          <a:lstStyle/>
          <a:p>
            <a:pPr>
              <a:lnSpc>
                <a:spcPts val="2800"/>
              </a:lnSpc>
            </a:pPr>
            <a:r>
              <a:rPr lang="en-US" sz="2000" dirty="0">
                <a:solidFill>
                  <a:srgbClr val="012F71"/>
                </a:solidFill>
                <a:latin typeface="Poppins Medium"/>
              </a:rPr>
              <a:t>active listings worldwide as of June 30, 2023</a:t>
            </a:r>
          </a:p>
        </p:txBody>
      </p:sp>
      <p:sp>
        <p:nvSpPr>
          <p:cNvPr id="9" name="TextBox 9"/>
          <p:cNvSpPr txBox="1"/>
          <p:nvPr/>
        </p:nvSpPr>
        <p:spPr>
          <a:xfrm>
            <a:off x="10902765" y="1388063"/>
            <a:ext cx="1523378" cy="679450"/>
          </a:xfrm>
          <a:prstGeom prst="rect">
            <a:avLst/>
          </a:prstGeom>
        </p:spPr>
        <p:txBody>
          <a:bodyPr lIns="0" tIns="0" rIns="0" bIns="0" rtlCol="0" anchor="t">
            <a:spAutoFit/>
          </a:bodyPr>
          <a:lstStyle/>
          <a:p>
            <a:pPr algn="ctr">
              <a:lnSpc>
                <a:spcPts val="5599"/>
              </a:lnSpc>
            </a:pPr>
            <a:r>
              <a:rPr lang="en-US" sz="3999">
                <a:solidFill>
                  <a:srgbClr val="000000"/>
                </a:solidFill>
                <a:latin typeface="Poppins Medium"/>
              </a:rPr>
              <a:t>&gt;7M</a:t>
            </a:r>
          </a:p>
        </p:txBody>
      </p:sp>
      <p:sp>
        <p:nvSpPr>
          <p:cNvPr id="10" name="TextBox 10"/>
          <p:cNvSpPr txBox="1"/>
          <p:nvPr/>
        </p:nvSpPr>
        <p:spPr>
          <a:xfrm>
            <a:off x="1677242" y="2742483"/>
            <a:ext cx="4402829" cy="445407"/>
          </a:xfrm>
          <a:prstGeom prst="rect">
            <a:avLst/>
          </a:prstGeom>
        </p:spPr>
        <p:txBody>
          <a:bodyPr lIns="0" tIns="0" rIns="0" bIns="0" rtlCol="0" anchor="t">
            <a:spAutoFit/>
          </a:bodyPr>
          <a:lstStyle/>
          <a:p>
            <a:pPr>
              <a:lnSpc>
                <a:spcPts val="3799"/>
              </a:lnSpc>
            </a:pPr>
            <a:r>
              <a:rPr lang="en-US" sz="2714">
                <a:solidFill>
                  <a:srgbClr val="726F6F"/>
                </a:solidFill>
                <a:latin typeface="Poppins Medium"/>
              </a:rPr>
              <a:t>Airbnb</a:t>
            </a:r>
          </a:p>
        </p:txBody>
      </p:sp>
      <p:grpSp>
        <p:nvGrpSpPr>
          <p:cNvPr id="11" name="Group 11"/>
          <p:cNvGrpSpPr/>
          <p:nvPr/>
        </p:nvGrpSpPr>
        <p:grpSpPr>
          <a:xfrm>
            <a:off x="10902765" y="3187891"/>
            <a:ext cx="1523378" cy="1523378"/>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2F71"/>
            </a:solidFill>
          </p:spPr>
          <p:txBody>
            <a:bodyPr/>
            <a:lstStyle/>
            <a:p>
              <a:endParaRPr lang="en-IN"/>
            </a:p>
          </p:txBody>
        </p:sp>
      </p:grpSp>
      <p:sp>
        <p:nvSpPr>
          <p:cNvPr id="13" name="TextBox 13"/>
          <p:cNvSpPr txBox="1"/>
          <p:nvPr/>
        </p:nvSpPr>
        <p:spPr>
          <a:xfrm>
            <a:off x="10902765" y="3629756"/>
            <a:ext cx="1523378" cy="679450"/>
          </a:xfrm>
          <a:prstGeom prst="rect">
            <a:avLst/>
          </a:prstGeom>
        </p:spPr>
        <p:txBody>
          <a:bodyPr lIns="0" tIns="0" rIns="0" bIns="0" rtlCol="0" anchor="t">
            <a:spAutoFit/>
          </a:bodyPr>
          <a:lstStyle/>
          <a:p>
            <a:pPr algn="ctr">
              <a:lnSpc>
                <a:spcPts val="5599"/>
              </a:lnSpc>
            </a:pPr>
            <a:r>
              <a:rPr lang="en-US" sz="3999">
                <a:solidFill>
                  <a:srgbClr val="FFFFFF"/>
                </a:solidFill>
                <a:latin typeface="Poppins Medium"/>
              </a:rPr>
              <a:t>220+</a:t>
            </a:r>
          </a:p>
        </p:txBody>
      </p:sp>
      <p:sp>
        <p:nvSpPr>
          <p:cNvPr id="14" name="TextBox 14"/>
          <p:cNvSpPr txBox="1"/>
          <p:nvPr/>
        </p:nvSpPr>
        <p:spPr>
          <a:xfrm>
            <a:off x="12802029" y="3584455"/>
            <a:ext cx="4457271" cy="692150"/>
          </a:xfrm>
          <a:prstGeom prst="rect">
            <a:avLst/>
          </a:prstGeom>
        </p:spPr>
        <p:txBody>
          <a:bodyPr lIns="0" tIns="0" rIns="0" bIns="0" rtlCol="0" anchor="t">
            <a:spAutoFit/>
          </a:bodyPr>
          <a:lstStyle/>
          <a:p>
            <a:pPr>
              <a:lnSpc>
                <a:spcPts val="2800"/>
              </a:lnSpc>
            </a:pPr>
            <a:r>
              <a:rPr lang="en-US" sz="2000" dirty="0">
                <a:solidFill>
                  <a:srgbClr val="012F71"/>
                </a:solidFill>
                <a:latin typeface="Poppins Medium"/>
              </a:rPr>
              <a:t>countries and regions with Airbnb listings as of December 31, 2022</a:t>
            </a:r>
          </a:p>
        </p:txBody>
      </p:sp>
      <p:grpSp>
        <p:nvGrpSpPr>
          <p:cNvPr id="15" name="Group 15"/>
          <p:cNvGrpSpPr/>
          <p:nvPr/>
        </p:nvGrpSpPr>
        <p:grpSpPr>
          <a:xfrm>
            <a:off x="10902765" y="5397069"/>
            <a:ext cx="1523378" cy="1523378"/>
            <a:chOff x="0" y="0"/>
            <a:chExt cx="6350000" cy="6350000"/>
          </a:xfrm>
        </p:grpSpPr>
        <p:sp>
          <p:nvSpPr>
            <p:cNvPr id="16" name="Freeform 1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09113"/>
            </a:solidFill>
          </p:spPr>
          <p:txBody>
            <a:bodyPr/>
            <a:lstStyle/>
            <a:p>
              <a:endParaRPr lang="en-IN"/>
            </a:p>
          </p:txBody>
        </p:sp>
      </p:grpSp>
      <p:sp>
        <p:nvSpPr>
          <p:cNvPr id="17" name="TextBox 17"/>
          <p:cNvSpPr txBox="1"/>
          <p:nvPr/>
        </p:nvSpPr>
        <p:spPr>
          <a:xfrm>
            <a:off x="10902765" y="5838421"/>
            <a:ext cx="1523378" cy="679450"/>
          </a:xfrm>
          <a:prstGeom prst="rect">
            <a:avLst/>
          </a:prstGeom>
        </p:spPr>
        <p:txBody>
          <a:bodyPr lIns="0" tIns="0" rIns="0" bIns="0" rtlCol="0" anchor="t">
            <a:spAutoFit/>
          </a:bodyPr>
          <a:lstStyle/>
          <a:p>
            <a:pPr algn="ctr">
              <a:lnSpc>
                <a:spcPts val="5599"/>
              </a:lnSpc>
            </a:pPr>
            <a:r>
              <a:rPr lang="en-US" sz="3999">
                <a:solidFill>
                  <a:srgbClr val="000000"/>
                </a:solidFill>
                <a:latin typeface="Poppins Medium Medium"/>
              </a:rPr>
              <a:t>$180B</a:t>
            </a:r>
          </a:p>
        </p:txBody>
      </p:sp>
      <p:sp>
        <p:nvSpPr>
          <p:cNvPr id="18" name="TextBox 18"/>
          <p:cNvSpPr txBox="1"/>
          <p:nvPr/>
        </p:nvSpPr>
        <p:spPr>
          <a:xfrm>
            <a:off x="12906058" y="5793633"/>
            <a:ext cx="4457271" cy="692150"/>
          </a:xfrm>
          <a:prstGeom prst="rect">
            <a:avLst/>
          </a:prstGeom>
        </p:spPr>
        <p:txBody>
          <a:bodyPr lIns="0" tIns="0" rIns="0" bIns="0" rtlCol="0" anchor="t">
            <a:spAutoFit/>
          </a:bodyPr>
          <a:lstStyle/>
          <a:p>
            <a:pPr algn="just">
              <a:lnSpc>
                <a:spcPts val="2800"/>
              </a:lnSpc>
            </a:pPr>
            <a:r>
              <a:rPr lang="en-US" sz="2000" dirty="0">
                <a:solidFill>
                  <a:srgbClr val="012F71"/>
                </a:solidFill>
                <a:latin typeface="Poppins Medium"/>
              </a:rPr>
              <a:t>earned by Hosts, all-time</a:t>
            </a:r>
          </a:p>
          <a:p>
            <a:pPr algn="just">
              <a:lnSpc>
                <a:spcPts val="2800"/>
              </a:lnSpc>
            </a:pPr>
            <a:r>
              <a:rPr lang="en-US" sz="2000" dirty="0">
                <a:solidFill>
                  <a:srgbClr val="012F71"/>
                </a:solidFill>
                <a:latin typeface="Poppins Medium"/>
              </a:rPr>
              <a:t>as of December 31, 2022</a:t>
            </a:r>
          </a:p>
        </p:txBody>
      </p:sp>
      <p:grpSp>
        <p:nvGrpSpPr>
          <p:cNvPr id="19" name="Group 19"/>
          <p:cNvGrpSpPr/>
          <p:nvPr/>
        </p:nvGrpSpPr>
        <p:grpSpPr>
          <a:xfrm>
            <a:off x="10902765" y="7606248"/>
            <a:ext cx="1523378" cy="1523378"/>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2F71"/>
            </a:solidFill>
          </p:spPr>
          <p:txBody>
            <a:bodyPr/>
            <a:lstStyle/>
            <a:p>
              <a:endParaRPr lang="en-IN"/>
            </a:p>
          </p:txBody>
        </p:sp>
      </p:grpSp>
      <p:sp>
        <p:nvSpPr>
          <p:cNvPr id="21" name="TextBox 21"/>
          <p:cNvSpPr txBox="1"/>
          <p:nvPr/>
        </p:nvSpPr>
        <p:spPr>
          <a:xfrm>
            <a:off x="10902765" y="8048113"/>
            <a:ext cx="1523378" cy="679450"/>
          </a:xfrm>
          <a:prstGeom prst="rect">
            <a:avLst/>
          </a:prstGeom>
        </p:spPr>
        <p:txBody>
          <a:bodyPr lIns="0" tIns="0" rIns="0" bIns="0" rtlCol="0" anchor="t">
            <a:spAutoFit/>
          </a:bodyPr>
          <a:lstStyle/>
          <a:p>
            <a:pPr algn="ctr">
              <a:lnSpc>
                <a:spcPts val="5599"/>
              </a:lnSpc>
            </a:pPr>
            <a:r>
              <a:rPr lang="en-US" sz="3999">
                <a:solidFill>
                  <a:srgbClr val="FFFFFF"/>
                </a:solidFill>
                <a:latin typeface="Poppins Medium"/>
              </a:rPr>
              <a:t>100K</a:t>
            </a:r>
          </a:p>
        </p:txBody>
      </p:sp>
      <p:sp>
        <p:nvSpPr>
          <p:cNvPr id="22" name="TextBox 22"/>
          <p:cNvSpPr txBox="1"/>
          <p:nvPr/>
        </p:nvSpPr>
        <p:spPr>
          <a:xfrm>
            <a:off x="12802029" y="8002812"/>
            <a:ext cx="4457271" cy="1044575"/>
          </a:xfrm>
          <a:prstGeom prst="rect">
            <a:avLst/>
          </a:prstGeom>
        </p:spPr>
        <p:txBody>
          <a:bodyPr lIns="0" tIns="0" rIns="0" bIns="0" rtlCol="0" anchor="t">
            <a:spAutoFit/>
          </a:bodyPr>
          <a:lstStyle/>
          <a:p>
            <a:pPr>
              <a:lnSpc>
                <a:spcPts val="2800"/>
              </a:lnSpc>
            </a:pPr>
            <a:r>
              <a:rPr lang="en-US" sz="2000" dirty="0">
                <a:solidFill>
                  <a:srgbClr val="012F71"/>
                </a:solidFill>
                <a:latin typeface="Poppins Medium"/>
              </a:rPr>
              <a:t>cities and towns with active Airbnb listings as of December 31, 2022</a:t>
            </a:r>
          </a:p>
        </p:txBody>
      </p:sp>
      <p:sp>
        <p:nvSpPr>
          <p:cNvPr id="23" name="TextBox 23"/>
          <p:cNvSpPr txBox="1"/>
          <p:nvPr/>
        </p:nvSpPr>
        <p:spPr>
          <a:xfrm>
            <a:off x="11837961" y="9210675"/>
            <a:ext cx="5272117" cy="283210"/>
          </a:xfrm>
          <a:prstGeom prst="rect">
            <a:avLst/>
          </a:prstGeom>
        </p:spPr>
        <p:txBody>
          <a:bodyPr lIns="0" tIns="0" rIns="0" bIns="0" rtlCol="0" anchor="t">
            <a:spAutoFit/>
          </a:bodyPr>
          <a:lstStyle/>
          <a:p>
            <a:pPr algn="ctr">
              <a:lnSpc>
                <a:spcPts val="2239"/>
              </a:lnSpc>
            </a:pPr>
            <a:r>
              <a:rPr lang="en-US" sz="1599">
                <a:solidFill>
                  <a:srgbClr val="FF1616"/>
                </a:solidFill>
                <a:latin typeface="Arimo Italics"/>
              </a:rPr>
              <a:t>See References</a:t>
            </a:r>
          </a:p>
        </p:txBody>
      </p:sp>
    </p:spTree>
  </p:cSld>
  <p:clrMapOvr>
    <a:masterClrMapping/>
  </p:clrMapOvr>
  <mc:AlternateContent xmlns:mc="http://schemas.openxmlformats.org/markup-compatibility/2006">
    <mc:Choice xmlns:p14="http://schemas.microsoft.com/office/powerpoint/2010/main" Requires="p14">
      <p:transition spd="slow" p14:dur="2000" advTm="48630"/>
    </mc:Choice>
    <mc:Fallback>
      <p:transition spd="slow" advTm="4863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grpSp>
        <p:nvGrpSpPr>
          <p:cNvPr id="4" name="Group 4"/>
          <p:cNvGrpSpPr/>
          <p:nvPr/>
        </p:nvGrpSpPr>
        <p:grpSpPr>
          <a:xfrm>
            <a:off x="1028700" y="5683534"/>
            <a:ext cx="5429074" cy="3985895"/>
            <a:chOff x="0" y="0"/>
            <a:chExt cx="1836502" cy="1348315"/>
          </a:xfrm>
        </p:grpSpPr>
        <p:sp>
          <p:nvSpPr>
            <p:cNvPr id="5" name="Freeform 5"/>
            <p:cNvSpPr/>
            <p:nvPr/>
          </p:nvSpPr>
          <p:spPr>
            <a:xfrm>
              <a:off x="0" y="0"/>
              <a:ext cx="1836502" cy="1348315"/>
            </a:xfrm>
            <a:custGeom>
              <a:avLst/>
              <a:gdLst/>
              <a:ahLst/>
              <a:cxnLst/>
              <a:rect l="l" t="t" r="r" b="b"/>
              <a:pathLst>
                <a:path w="1836502" h="1348315">
                  <a:moveTo>
                    <a:pt x="1712041" y="59690"/>
                  </a:moveTo>
                  <a:cubicBezTo>
                    <a:pt x="1747601" y="59690"/>
                    <a:pt x="1776812" y="88900"/>
                    <a:pt x="1776812" y="124460"/>
                  </a:cubicBezTo>
                  <a:lnTo>
                    <a:pt x="1776812" y="1223855"/>
                  </a:lnTo>
                  <a:cubicBezTo>
                    <a:pt x="1776812" y="1259415"/>
                    <a:pt x="1747601" y="1288625"/>
                    <a:pt x="1712041" y="1288625"/>
                  </a:cubicBezTo>
                  <a:lnTo>
                    <a:pt x="124460" y="1288625"/>
                  </a:lnTo>
                  <a:cubicBezTo>
                    <a:pt x="88900" y="1288625"/>
                    <a:pt x="59690" y="1259415"/>
                    <a:pt x="59690" y="1223855"/>
                  </a:cubicBezTo>
                  <a:lnTo>
                    <a:pt x="59690" y="124460"/>
                  </a:lnTo>
                  <a:cubicBezTo>
                    <a:pt x="59690" y="88900"/>
                    <a:pt x="88900" y="59690"/>
                    <a:pt x="124460" y="59690"/>
                  </a:cubicBezTo>
                  <a:lnTo>
                    <a:pt x="1712041" y="59690"/>
                  </a:lnTo>
                  <a:moveTo>
                    <a:pt x="1712041" y="0"/>
                  </a:moveTo>
                  <a:lnTo>
                    <a:pt x="124460" y="0"/>
                  </a:lnTo>
                  <a:cubicBezTo>
                    <a:pt x="55880" y="0"/>
                    <a:pt x="0" y="55880"/>
                    <a:pt x="0" y="124460"/>
                  </a:cubicBezTo>
                  <a:lnTo>
                    <a:pt x="0" y="1223855"/>
                  </a:lnTo>
                  <a:cubicBezTo>
                    <a:pt x="0" y="1292435"/>
                    <a:pt x="55880" y="1348315"/>
                    <a:pt x="124460" y="1348315"/>
                  </a:cubicBezTo>
                  <a:lnTo>
                    <a:pt x="1712042" y="1348315"/>
                  </a:lnTo>
                  <a:cubicBezTo>
                    <a:pt x="1780622" y="1348315"/>
                    <a:pt x="1836502" y="1292435"/>
                    <a:pt x="1836502" y="1223855"/>
                  </a:cubicBezTo>
                  <a:lnTo>
                    <a:pt x="1836502" y="124460"/>
                  </a:lnTo>
                  <a:cubicBezTo>
                    <a:pt x="1836501" y="55880"/>
                    <a:pt x="1780622" y="0"/>
                    <a:pt x="1712041" y="0"/>
                  </a:cubicBezTo>
                  <a:close/>
                </a:path>
              </a:pathLst>
            </a:custGeom>
            <a:solidFill>
              <a:srgbClr val="A6A6A6"/>
            </a:solidFill>
          </p:spPr>
          <p:txBody>
            <a:bodyPr/>
            <a:lstStyle/>
            <a:p>
              <a:endParaRPr lang="en-IN"/>
            </a:p>
          </p:txBody>
        </p:sp>
      </p:grpSp>
      <p:sp>
        <p:nvSpPr>
          <p:cNvPr id="6" name="Freeform 6"/>
          <p:cNvSpPr/>
          <p:nvPr/>
        </p:nvSpPr>
        <p:spPr>
          <a:xfrm>
            <a:off x="7937640" y="0"/>
            <a:ext cx="10350360" cy="10287000"/>
          </a:xfrm>
          <a:custGeom>
            <a:avLst/>
            <a:gdLst/>
            <a:ahLst/>
            <a:cxnLst/>
            <a:rect l="l" t="t" r="r" b="b"/>
            <a:pathLst>
              <a:path w="10350360" h="10287000">
                <a:moveTo>
                  <a:pt x="0" y="0"/>
                </a:moveTo>
                <a:lnTo>
                  <a:pt x="10350360" y="0"/>
                </a:lnTo>
                <a:lnTo>
                  <a:pt x="10350360" y="10287000"/>
                </a:lnTo>
                <a:lnTo>
                  <a:pt x="0" y="10287000"/>
                </a:lnTo>
                <a:lnTo>
                  <a:pt x="0" y="0"/>
                </a:lnTo>
                <a:close/>
              </a:path>
            </a:pathLst>
          </a:custGeom>
          <a:blipFill>
            <a:blip r:embed="rId3"/>
            <a:stretch>
              <a:fillRect l="-66056" r="-40643"/>
            </a:stretch>
          </a:blipFill>
        </p:spPr>
        <p:txBody>
          <a:bodyPr/>
          <a:lstStyle/>
          <a:p>
            <a:endParaRPr lang="en-IN"/>
          </a:p>
        </p:txBody>
      </p:sp>
      <p:grpSp>
        <p:nvGrpSpPr>
          <p:cNvPr id="7" name="Group 7"/>
          <p:cNvGrpSpPr/>
          <p:nvPr/>
        </p:nvGrpSpPr>
        <p:grpSpPr>
          <a:xfrm>
            <a:off x="6809054" y="4014914"/>
            <a:ext cx="2257171" cy="2257171"/>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CB00">
                <a:alpha val="51765"/>
              </a:srgbClr>
            </a:solidFill>
          </p:spPr>
          <p:txBody>
            <a:bodyPr/>
            <a:lstStyle/>
            <a:p>
              <a:endParaRPr lang="en-IN"/>
            </a:p>
          </p:txBody>
        </p:sp>
      </p:grpSp>
      <p:sp>
        <p:nvSpPr>
          <p:cNvPr id="9" name="TextBox 9"/>
          <p:cNvSpPr txBox="1"/>
          <p:nvPr/>
        </p:nvSpPr>
        <p:spPr>
          <a:xfrm>
            <a:off x="1028700" y="2223026"/>
            <a:ext cx="5429074" cy="2089150"/>
          </a:xfrm>
          <a:prstGeom prst="rect">
            <a:avLst/>
          </a:prstGeom>
        </p:spPr>
        <p:txBody>
          <a:bodyPr lIns="0" tIns="0" rIns="0" bIns="0" rtlCol="0" anchor="t">
            <a:spAutoFit/>
          </a:bodyPr>
          <a:lstStyle/>
          <a:p>
            <a:pPr>
              <a:lnSpc>
                <a:spcPts val="5599"/>
              </a:lnSpc>
            </a:pPr>
            <a:r>
              <a:rPr lang="en-US" sz="3999">
                <a:solidFill>
                  <a:srgbClr val="012F71"/>
                </a:solidFill>
                <a:latin typeface="Poppins Bold"/>
              </a:rPr>
              <a:t>Developing a Revenue Estimation Model for Properties</a:t>
            </a:r>
          </a:p>
        </p:txBody>
      </p:sp>
      <p:sp>
        <p:nvSpPr>
          <p:cNvPr id="10" name="TextBox 10"/>
          <p:cNvSpPr txBox="1"/>
          <p:nvPr/>
        </p:nvSpPr>
        <p:spPr>
          <a:xfrm>
            <a:off x="1028700" y="1621803"/>
            <a:ext cx="3706724" cy="389633"/>
          </a:xfrm>
          <a:prstGeom prst="rect">
            <a:avLst/>
          </a:prstGeom>
        </p:spPr>
        <p:txBody>
          <a:bodyPr lIns="0" tIns="0" rIns="0" bIns="0" rtlCol="0" anchor="t">
            <a:spAutoFit/>
          </a:bodyPr>
          <a:lstStyle/>
          <a:p>
            <a:pPr>
              <a:lnSpc>
                <a:spcPts val="3199"/>
              </a:lnSpc>
            </a:pPr>
            <a:r>
              <a:rPr lang="en-US" sz="2285">
                <a:solidFill>
                  <a:srgbClr val="726F6F"/>
                </a:solidFill>
                <a:latin typeface="Poppins Medium"/>
              </a:rPr>
              <a:t>Problem Statement</a:t>
            </a:r>
          </a:p>
        </p:txBody>
      </p:sp>
      <p:sp>
        <p:nvSpPr>
          <p:cNvPr id="11" name="TextBox 11"/>
          <p:cNvSpPr txBox="1"/>
          <p:nvPr/>
        </p:nvSpPr>
        <p:spPr>
          <a:xfrm>
            <a:off x="1398772" y="6104300"/>
            <a:ext cx="4688931" cy="2762616"/>
          </a:xfrm>
          <a:prstGeom prst="rect">
            <a:avLst/>
          </a:prstGeom>
        </p:spPr>
        <p:txBody>
          <a:bodyPr lIns="0" tIns="0" rIns="0" bIns="0" rtlCol="0" anchor="t">
            <a:spAutoFit/>
          </a:bodyPr>
          <a:lstStyle/>
          <a:p>
            <a:pPr>
              <a:lnSpc>
                <a:spcPts val="3088"/>
              </a:lnSpc>
            </a:pPr>
            <a:r>
              <a:rPr lang="en-US" sz="2206" dirty="0">
                <a:solidFill>
                  <a:srgbClr val="000000"/>
                </a:solidFill>
                <a:latin typeface="Poppins Medium"/>
              </a:rPr>
              <a:t>This involves creating a predictive model that estimates potential revenue 3</a:t>
            </a:r>
            <a:r>
              <a:rPr lang="en-US" sz="2206" dirty="0">
                <a:solidFill>
                  <a:srgbClr val="DE2B2B"/>
                </a:solidFill>
                <a:latin typeface="Poppins Medium"/>
              </a:rPr>
              <a:t> </a:t>
            </a:r>
            <a:r>
              <a:rPr lang="en-US" sz="2206">
                <a:solidFill>
                  <a:srgbClr val="000000"/>
                </a:solidFill>
                <a:latin typeface="Poppins Medium"/>
              </a:rPr>
              <a:t>months </a:t>
            </a:r>
            <a:r>
              <a:rPr lang="en-US" sz="2206" dirty="0">
                <a:solidFill>
                  <a:srgbClr val="000000"/>
                </a:solidFill>
                <a:latin typeface="Poppins Medium"/>
              </a:rPr>
              <a:t>from now based on a combination of property characteristics, socio-economic factors, geographic features, and seasonality</a:t>
            </a:r>
          </a:p>
        </p:txBody>
      </p:sp>
      <p:grpSp>
        <p:nvGrpSpPr>
          <p:cNvPr id="12" name="Group 12"/>
          <p:cNvGrpSpPr/>
          <p:nvPr/>
        </p:nvGrpSpPr>
        <p:grpSpPr>
          <a:xfrm>
            <a:off x="7106316" y="4312176"/>
            <a:ext cx="1662648" cy="1662648"/>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CB00"/>
            </a:solidFill>
          </p:spPr>
          <p:txBody>
            <a:bodyPr/>
            <a:lstStyle/>
            <a:p>
              <a:endParaRPr lang="en-IN"/>
            </a:p>
          </p:txBody>
        </p:sp>
      </p:grpSp>
    </p:spTree>
  </p:cSld>
  <p:clrMapOvr>
    <a:masterClrMapping/>
  </p:clrMapOvr>
  <mc:AlternateContent xmlns:mc="http://schemas.openxmlformats.org/markup-compatibility/2006">
    <mc:Choice xmlns:p14="http://schemas.microsoft.com/office/powerpoint/2010/main" Requires="p14">
      <p:transition spd="slow" p14:dur="2000" advTm="34318"/>
    </mc:Choice>
    <mc:Fallback>
      <p:transition spd="slow" advTm="343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574912"/>
            <a:ext cx="7505532" cy="4490810"/>
          </a:xfrm>
          <a:custGeom>
            <a:avLst/>
            <a:gdLst/>
            <a:ahLst/>
            <a:cxnLst/>
            <a:rect l="l" t="t" r="r" b="b"/>
            <a:pathLst>
              <a:path w="7505532" h="4490810">
                <a:moveTo>
                  <a:pt x="0" y="0"/>
                </a:moveTo>
                <a:lnTo>
                  <a:pt x="7505532" y="0"/>
                </a:lnTo>
                <a:lnTo>
                  <a:pt x="7505532" y="4490810"/>
                </a:lnTo>
                <a:lnTo>
                  <a:pt x="0" y="4490810"/>
                </a:lnTo>
                <a:lnTo>
                  <a:pt x="0" y="0"/>
                </a:lnTo>
                <a:close/>
              </a:path>
            </a:pathLst>
          </a:custGeom>
          <a:blipFill>
            <a:blip r:embed="rId3"/>
            <a:stretch>
              <a:fillRect/>
            </a:stretch>
          </a:blipFill>
        </p:spPr>
        <p:txBody>
          <a:bodyPr/>
          <a:lstStyle/>
          <a:p>
            <a:endParaRPr lang="en-IN"/>
          </a:p>
        </p:txBody>
      </p:sp>
      <p:grpSp>
        <p:nvGrpSpPr>
          <p:cNvPr id="3" name="Group 3"/>
          <p:cNvGrpSpPr/>
          <p:nvPr/>
        </p:nvGrpSpPr>
        <p:grpSpPr>
          <a:xfrm>
            <a:off x="2786202" y="7191414"/>
            <a:ext cx="1070616" cy="520674"/>
            <a:chOff x="0" y="0"/>
            <a:chExt cx="281973" cy="137132"/>
          </a:xfrm>
        </p:grpSpPr>
        <p:sp>
          <p:nvSpPr>
            <p:cNvPr id="4" name="Freeform 4"/>
            <p:cNvSpPr/>
            <p:nvPr/>
          </p:nvSpPr>
          <p:spPr>
            <a:xfrm>
              <a:off x="0" y="0"/>
              <a:ext cx="281973" cy="137132"/>
            </a:xfrm>
            <a:custGeom>
              <a:avLst/>
              <a:gdLst/>
              <a:ahLst/>
              <a:cxnLst/>
              <a:rect l="l" t="t" r="r" b="b"/>
              <a:pathLst>
                <a:path w="281973" h="137132">
                  <a:moveTo>
                    <a:pt x="0" y="0"/>
                  </a:moveTo>
                  <a:lnTo>
                    <a:pt x="281973" y="0"/>
                  </a:lnTo>
                  <a:lnTo>
                    <a:pt x="281973" y="137132"/>
                  </a:lnTo>
                  <a:lnTo>
                    <a:pt x="0" y="137132"/>
                  </a:lnTo>
                  <a:close/>
                </a:path>
              </a:pathLst>
            </a:custGeom>
            <a:solidFill>
              <a:srgbClr val="EEB022"/>
            </a:solidFill>
          </p:spPr>
          <p:txBody>
            <a:bodyPr/>
            <a:lstStyle/>
            <a:p>
              <a:endParaRPr lang="en-IN"/>
            </a:p>
          </p:txBody>
        </p:sp>
        <p:sp>
          <p:nvSpPr>
            <p:cNvPr id="5" name="TextBox 5"/>
            <p:cNvSpPr txBox="1"/>
            <p:nvPr/>
          </p:nvSpPr>
          <p:spPr>
            <a:xfrm>
              <a:off x="0" y="-28575"/>
              <a:ext cx="281973" cy="165707"/>
            </a:xfrm>
            <a:prstGeom prst="rect">
              <a:avLst/>
            </a:prstGeom>
          </p:spPr>
          <p:txBody>
            <a:bodyPr lIns="50800" tIns="50800" rIns="50800" bIns="50800" rtlCol="0" anchor="ctr"/>
            <a:lstStyle/>
            <a:p>
              <a:pPr algn="ctr">
                <a:lnSpc>
                  <a:spcPts val="2394"/>
                </a:lnSpc>
              </a:pPr>
              <a:r>
                <a:rPr lang="en-US" sz="1710">
                  <a:solidFill>
                    <a:srgbClr val="FFFFFF"/>
                  </a:solidFill>
                  <a:latin typeface="Poppins Medium"/>
                </a:rPr>
                <a:t>Location</a:t>
              </a:r>
            </a:p>
          </p:txBody>
        </p:sp>
      </p:grpSp>
      <p:sp>
        <p:nvSpPr>
          <p:cNvPr id="6" name="Freeform 6"/>
          <p:cNvSpPr/>
          <p:nvPr/>
        </p:nvSpPr>
        <p:spPr>
          <a:xfrm rot="3426123">
            <a:off x="1495930" y="6484975"/>
            <a:ext cx="1449466" cy="409474"/>
          </a:xfrm>
          <a:custGeom>
            <a:avLst/>
            <a:gdLst/>
            <a:ahLst/>
            <a:cxnLst/>
            <a:rect l="l" t="t" r="r" b="b"/>
            <a:pathLst>
              <a:path w="1449466" h="409474">
                <a:moveTo>
                  <a:pt x="0" y="0"/>
                </a:moveTo>
                <a:lnTo>
                  <a:pt x="1449465" y="0"/>
                </a:lnTo>
                <a:lnTo>
                  <a:pt x="1449465" y="409474"/>
                </a:lnTo>
                <a:lnTo>
                  <a:pt x="0" y="40947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grpSp>
        <p:nvGrpSpPr>
          <p:cNvPr id="7" name="Group 7"/>
          <p:cNvGrpSpPr/>
          <p:nvPr/>
        </p:nvGrpSpPr>
        <p:grpSpPr>
          <a:xfrm>
            <a:off x="6236337" y="7191414"/>
            <a:ext cx="2021924" cy="520674"/>
            <a:chOff x="0" y="0"/>
            <a:chExt cx="532523" cy="137132"/>
          </a:xfrm>
        </p:grpSpPr>
        <p:sp>
          <p:nvSpPr>
            <p:cNvPr id="8" name="Freeform 8"/>
            <p:cNvSpPr/>
            <p:nvPr/>
          </p:nvSpPr>
          <p:spPr>
            <a:xfrm>
              <a:off x="0" y="0"/>
              <a:ext cx="532523" cy="137132"/>
            </a:xfrm>
            <a:custGeom>
              <a:avLst/>
              <a:gdLst/>
              <a:ahLst/>
              <a:cxnLst/>
              <a:rect l="l" t="t" r="r" b="b"/>
              <a:pathLst>
                <a:path w="532523" h="137132">
                  <a:moveTo>
                    <a:pt x="0" y="0"/>
                  </a:moveTo>
                  <a:lnTo>
                    <a:pt x="532523" y="0"/>
                  </a:lnTo>
                  <a:lnTo>
                    <a:pt x="532523" y="137132"/>
                  </a:lnTo>
                  <a:lnTo>
                    <a:pt x="0" y="137132"/>
                  </a:lnTo>
                  <a:close/>
                </a:path>
              </a:pathLst>
            </a:custGeom>
            <a:solidFill>
              <a:srgbClr val="012F71"/>
            </a:solidFill>
          </p:spPr>
          <p:txBody>
            <a:bodyPr/>
            <a:lstStyle/>
            <a:p>
              <a:endParaRPr lang="en-IN"/>
            </a:p>
          </p:txBody>
        </p:sp>
        <p:sp>
          <p:nvSpPr>
            <p:cNvPr id="9" name="TextBox 9"/>
            <p:cNvSpPr txBox="1"/>
            <p:nvPr/>
          </p:nvSpPr>
          <p:spPr>
            <a:xfrm>
              <a:off x="0" y="-28575"/>
              <a:ext cx="532523" cy="165707"/>
            </a:xfrm>
            <a:prstGeom prst="rect">
              <a:avLst/>
            </a:prstGeom>
          </p:spPr>
          <p:txBody>
            <a:bodyPr lIns="50800" tIns="50800" rIns="50800" bIns="50800" rtlCol="0" anchor="ctr"/>
            <a:lstStyle/>
            <a:p>
              <a:pPr algn="ctr">
                <a:lnSpc>
                  <a:spcPts val="2394"/>
                </a:lnSpc>
              </a:pPr>
              <a:r>
                <a:rPr lang="en-US" sz="1710">
                  <a:solidFill>
                    <a:srgbClr val="FFFFFF"/>
                  </a:solidFill>
                  <a:latin typeface="Poppins Medium"/>
                </a:rPr>
                <a:t>Type of listing</a:t>
              </a:r>
            </a:p>
          </p:txBody>
        </p:sp>
      </p:grpSp>
      <p:grpSp>
        <p:nvGrpSpPr>
          <p:cNvPr id="10" name="Group 10"/>
          <p:cNvGrpSpPr/>
          <p:nvPr/>
        </p:nvGrpSpPr>
        <p:grpSpPr>
          <a:xfrm>
            <a:off x="7247299" y="4172032"/>
            <a:ext cx="1518462" cy="762305"/>
            <a:chOff x="0" y="0"/>
            <a:chExt cx="399924" cy="200772"/>
          </a:xfrm>
        </p:grpSpPr>
        <p:sp>
          <p:nvSpPr>
            <p:cNvPr id="11" name="Freeform 11"/>
            <p:cNvSpPr/>
            <p:nvPr/>
          </p:nvSpPr>
          <p:spPr>
            <a:xfrm>
              <a:off x="0" y="0"/>
              <a:ext cx="399924" cy="200772"/>
            </a:xfrm>
            <a:custGeom>
              <a:avLst/>
              <a:gdLst/>
              <a:ahLst/>
              <a:cxnLst/>
              <a:rect l="l" t="t" r="r" b="b"/>
              <a:pathLst>
                <a:path w="399924" h="200772">
                  <a:moveTo>
                    <a:pt x="0" y="0"/>
                  </a:moveTo>
                  <a:lnTo>
                    <a:pt x="399924" y="0"/>
                  </a:lnTo>
                  <a:lnTo>
                    <a:pt x="399924" y="200772"/>
                  </a:lnTo>
                  <a:lnTo>
                    <a:pt x="0" y="200772"/>
                  </a:lnTo>
                  <a:close/>
                </a:path>
              </a:pathLst>
            </a:custGeom>
            <a:solidFill>
              <a:srgbClr val="F47C00"/>
            </a:solidFill>
          </p:spPr>
          <p:txBody>
            <a:bodyPr/>
            <a:lstStyle/>
            <a:p>
              <a:endParaRPr lang="en-IN"/>
            </a:p>
          </p:txBody>
        </p:sp>
        <p:sp>
          <p:nvSpPr>
            <p:cNvPr id="12" name="TextBox 12"/>
            <p:cNvSpPr txBox="1"/>
            <p:nvPr/>
          </p:nvSpPr>
          <p:spPr>
            <a:xfrm>
              <a:off x="0" y="-28575"/>
              <a:ext cx="399924" cy="229347"/>
            </a:xfrm>
            <a:prstGeom prst="rect">
              <a:avLst/>
            </a:prstGeom>
          </p:spPr>
          <p:txBody>
            <a:bodyPr lIns="50800" tIns="50800" rIns="50800" bIns="50800" rtlCol="0" anchor="ctr"/>
            <a:lstStyle/>
            <a:p>
              <a:pPr algn="ctr">
                <a:lnSpc>
                  <a:spcPts val="2394"/>
                </a:lnSpc>
              </a:pPr>
              <a:r>
                <a:rPr lang="en-US" sz="1710">
                  <a:solidFill>
                    <a:srgbClr val="FFFFFF"/>
                  </a:solidFill>
                  <a:latin typeface="Poppins Medium"/>
                </a:rPr>
                <a:t>Number of bedrooms</a:t>
              </a:r>
            </a:p>
          </p:txBody>
        </p:sp>
      </p:grpSp>
      <p:sp>
        <p:nvSpPr>
          <p:cNvPr id="13" name="Freeform 13"/>
          <p:cNvSpPr/>
          <p:nvPr/>
        </p:nvSpPr>
        <p:spPr>
          <a:xfrm>
            <a:off x="3084424" y="3622665"/>
            <a:ext cx="4319785" cy="3067047"/>
          </a:xfrm>
          <a:custGeom>
            <a:avLst/>
            <a:gdLst/>
            <a:ahLst/>
            <a:cxnLst/>
            <a:rect l="l" t="t" r="r" b="b"/>
            <a:pathLst>
              <a:path w="4319785" h="3067047">
                <a:moveTo>
                  <a:pt x="0" y="0"/>
                </a:moveTo>
                <a:lnTo>
                  <a:pt x="4319785" y="0"/>
                </a:lnTo>
                <a:lnTo>
                  <a:pt x="4319785" y="3067047"/>
                </a:lnTo>
                <a:lnTo>
                  <a:pt x="0" y="30670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Freeform 14"/>
          <p:cNvSpPr/>
          <p:nvPr/>
        </p:nvSpPr>
        <p:spPr>
          <a:xfrm>
            <a:off x="3224767" y="5511634"/>
            <a:ext cx="3653617" cy="1454804"/>
          </a:xfrm>
          <a:custGeom>
            <a:avLst/>
            <a:gdLst/>
            <a:ahLst/>
            <a:cxnLst/>
            <a:rect l="l" t="t" r="r" b="b"/>
            <a:pathLst>
              <a:path w="3653617" h="1454804">
                <a:moveTo>
                  <a:pt x="0" y="0"/>
                </a:moveTo>
                <a:lnTo>
                  <a:pt x="3653616" y="0"/>
                </a:lnTo>
                <a:lnTo>
                  <a:pt x="3653616" y="1454803"/>
                </a:lnTo>
                <a:lnTo>
                  <a:pt x="0" y="14548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5" name="TextBox 15"/>
          <p:cNvSpPr txBox="1"/>
          <p:nvPr/>
        </p:nvSpPr>
        <p:spPr>
          <a:xfrm>
            <a:off x="9109581" y="3503125"/>
            <a:ext cx="8149719" cy="1988930"/>
          </a:xfrm>
          <a:prstGeom prst="rect">
            <a:avLst/>
          </a:prstGeom>
        </p:spPr>
        <p:txBody>
          <a:bodyPr lIns="0" tIns="0" rIns="0" bIns="0" rtlCol="0" anchor="t">
            <a:spAutoFit/>
          </a:bodyPr>
          <a:lstStyle/>
          <a:p>
            <a:pPr>
              <a:lnSpc>
                <a:spcPts val="7973"/>
              </a:lnSpc>
            </a:pPr>
            <a:r>
              <a:rPr lang="en-US" sz="5695" dirty="0">
                <a:solidFill>
                  <a:srgbClr val="012F71"/>
                </a:solidFill>
                <a:latin typeface="Poppins Bold Bold"/>
              </a:rPr>
              <a:t>What’s My Place Worth?</a:t>
            </a:r>
          </a:p>
        </p:txBody>
      </p:sp>
      <p:sp>
        <p:nvSpPr>
          <p:cNvPr id="16" name="TextBox 16"/>
          <p:cNvSpPr txBox="1"/>
          <p:nvPr/>
        </p:nvSpPr>
        <p:spPr>
          <a:xfrm>
            <a:off x="9109581" y="5735749"/>
            <a:ext cx="8149719" cy="1326996"/>
          </a:xfrm>
          <a:prstGeom prst="rect">
            <a:avLst/>
          </a:prstGeom>
        </p:spPr>
        <p:txBody>
          <a:bodyPr lIns="0" tIns="0" rIns="0" bIns="0" rtlCol="0" anchor="t">
            <a:spAutoFit/>
          </a:bodyPr>
          <a:lstStyle/>
          <a:p>
            <a:pPr>
              <a:lnSpc>
                <a:spcPts val="2636"/>
              </a:lnSpc>
            </a:pPr>
            <a:r>
              <a:rPr lang="en-US" sz="1883" dirty="0">
                <a:solidFill>
                  <a:srgbClr val="012F71"/>
                </a:solidFill>
                <a:latin typeface="Poppins Medium"/>
              </a:rPr>
              <a:t>While Airbnb offers a tool that assists prospective hosts in understanding potential earnings from sharing their space (nightly rate), it only takes into account factors such as location, type of listing, and number of bedrooms</a:t>
            </a:r>
          </a:p>
        </p:txBody>
      </p:sp>
      <p:sp>
        <p:nvSpPr>
          <p:cNvPr id="17" name="TextBox 17"/>
          <p:cNvSpPr txBox="1"/>
          <p:nvPr/>
        </p:nvSpPr>
        <p:spPr>
          <a:xfrm>
            <a:off x="9109581" y="2762044"/>
            <a:ext cx="8149719" cy="445407"/>
          </a:xfrm>
          <a:prstGeom prst="rect">
            <a:avLst/>
          </a:prstGeom>
        </p:spPr>
        <p:txBody>
          <a:bodyPr lIns="0" tIns="0" rIns="0" bIns="0" rtlCol="0" anchor="t">
            <a:spAutoFit/>
          </a:bodyPr>
          <a:lstStyle/>
          <a:p>
            <a:pPr>
              <a:lnSpc>
                <a:spcPts val="3799"/>
              </a:lnSpc>
            </a:pPr>
            <a:r>
              <a:rPr lang="en-US" sz="2714" dirty="0">
                <a:solidFill>
                  <a:srgbClr val="A6A6A6"/>
                </a:solidFill>
                <a:latin typeface="Poppins Medium"/>
              </a:rPr>
              <a:t>Interactive tool offered by Airbnb</a:t>
            </a:r>
          </a:p>
        </p:txBody>
      </p:sp>
      <p:sp>
        <p:nvSpPr>
          <p:cNvPr id="18" name="TextBox 18"/>
          <p:cNvSpPr txBox="1"/>
          <p:nvPr/>
        </p:nvSpPr>
        <p:spPr>
          <a:xfrm>
            <a:off x="6507269" y="9591560"/>
            <a:ext cx="5272117" cy="283210"/>
          </a:xfrm>
          <a:prstGeom prst="rect">
            <a:avLst/>
          </a:prstGeom>
        </p:spPr>
        <p:txBody>
          <a:bodyPr lIns="0" tIns="0" rIns="0" bIns="0" rtlCol="0" anchor="t">
            <a:spAutoFit/>
          </a:bodyPr>
          <a:lstStyle/>
          <a:p>
            <a:pPr algn="ctr">
              <a:lnSpc>
                <a:spcPts val="2239"/>
              </a:lnSpc>
            </a:pPr>
            <a:r>
              <a:rPr lang="en-US" sz="1599">
                <a:solidFill>
                  <a:srgbClr val="FF1616"/>
                </a:solidFill>
                <a:latin typeface="Arimo Italics"/>
              </a:rPr>
              <a:t>See References</a:t>
            </a:r>
          </a:p>
        </p:txBody>
      </p:sp>
    </p:spTree>
  </p:cSld>
  <p:clrMapOvr>
    <a:masterClrMapping/>
  </p:clrMapOvr>
  <mc:AlternateContent xmlns:mc="http://schemas.openxmlformats.org/markup-compatibility/2006">
    <mc:Choice xmlns:p14="http://schemas.microsoft.com/office/powerpoint/2010/main" Requires="p14">
      <p:transition spd="slow" p14:dur="2000" advTm="52344"/>
    </mc:Choice>
    <mc:Fallback>
      <p:transition spd="slow" advTm="5234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5209" y="4563194"/>
            <a:ext cx="4108785" cy="5075991"/>
            <a:chOff x="0" y="0"/>
            <a:chExt cx="2155746" cy="2663207"/>
          </a:xfrm>
        </p:grpSpPr>
        <p:sp>
          <p:nvSpPr>
            <p:cNvPr id="3" name="Freeform 3"/>
            <p:cNvSpPr/>
            <p:nvPr/>
          </p:nvSpPr>
          <p:spPr>
            <a:xfrm>
              <a:off x="0" y="0"/>
              <a:ext cx="2155746" cy="2663207"/>
            </a:xfrm>
            <a:custGeom>
              <a:avLst/>
              <a:gdLst/>
              <a:ahLst/>
              <a:cxnLst/>
              <a:rect l="l" t="t" r="r" b="b"/>
              <a:pathLst>
                <a:path w="2155746" h="2663207">
                  <a:moveTo>
                    <a:pt x="2031286" y="59690"/>
                  </a:moveTo>
                  <a:cubicBezTo>
                    <a:pt x="2066846" y="59690"/>
                    <a:pt x="2096056" y="88900"/>
                    <a:pt x="2096056" y="124460"/>
                  </a:cubicBezTo>
                  <a:lnTo>
                    <a:pt x="2096056" y="2538747"/>
                  </a:lnTo>
                  <a:cubicBezTo>
                    <a:pt x="2096056" y="2574307"/>
                    <a:pt x="2066846" y="2603517"/>
                    <a:pt x="2031286" y="2603517"/>
                  </a:cubicBezTo>
                  <a:lnTo>
                    <a:pt x="124460" y="2603517"/>
                  </a:lnTo>
                  <a:cubicBezTo>
                    <a:pt x="88900" y="2603517"/>
                    <a:pt x="59690" y="2574307"/>
                    <a:pt x="59690" y="2538747"/>
                  </a:cubicBezTo>
                  <a:lnTo>
                    <a:pt x="59690" y="124460"/>
                  </a:lnTo>
                  <a:cubicBezTo>
                    <a:pt x="59690" y="88900"/>
                    <a:pt x="88900" y="59690"/>
                    <a:pt x="124460" y="59690"/>
                  </a:cubicBezTo>
                  <a:lnTo>
                    <a:pt x="2031286" y="59690"/>
                  </a:lnTo>
                  <a:moveTo>
                    <a:pt x="2031286" y="0"/>
                  </a:moveTo>
                  <a:lnTo>
                    <a:pt x="124460" y="0"/>
                  </a:lnTo>
                  <a:cubicBezTo>
                    <a:pt x="55880" y="0"/>
                    <a:pt x="0" y="55880"/>
                    <a:pt x="0" y="124460"/>
                  </a:cubicBezTo>
                  <a:lnTo>
                    <a:pt x="0" y="2538747"/>
                  </a:lnTo>
                  <a:cubicBezTo>
                    <a:pt x="0" y="2607327"/>
                    <a:pt x="55880" y="2663207"/>
                    <a:pt x="124460" y="2663207"/>
                  </a:cubicBezTo>
                  <a:lnTo>
                    <a:pt x="2031286" y="2663207"/>
                  </a:lnTo>
                  <a:cubicBezTo>
                    <a:pt x="2099866" y="2663207"/>
                    <a:pt x="2155746" y="2607327"/>
                    <a:pt x="2155746" y="2538747"/>
                  </a:cubicBezTo>
                  <a:lnTo>
                    <a:pt x="2155746" y="124460"/>
                  </a:lnTo>
                  <a:cubicBezTo>
                    <a:pt x="2155746" y="55880"/>
                    <a:pt x="2099866" y="0"/>
                    <a:pt x="2031286" y="0"/>
                  </a:cubicBezTo>
                  <a:close/>
                </a:path>
              </a:pathLst>
            </a:custGeom>
            <a:solidFill>
              <a:srgbClr val="A6A6A6"/>
            </a:solidFill>
          </p:spPr>
          <p:txBody>
            <a:bodyPr/>
            <a:lstStyle/>
            <a:p>
              <a:endParaRPr lang="en-IN"/>
            </a:p>
          </p:txBody>
        </p:sp>
      </p:grpSp>
      <p:sp>
        <p:nvSpPr>
          <p:cNvPr id="4" name="AutoShape 4"/>
          <p:cNvSpPr/>
          <p:nvPr/>
        </p:nvSpPr>
        <p:spPr>
          <a:xfrm flipH="1">
            <a:off x="2296156" y="7077377"/>
            <a:ext cx="2869612" cy="0"/>
          </a:xfrm>
          <a:prstGeom prst="line">
            <a:avLst/>
          </a:prstGeom>
          <a:ln w="47625" cap="rnd">
            <a:solidFill>
              <a:srgbClr val="A6A6A6"/>
            </a:solidFill>
            <a:prstDash val="solid"/>
            <a:headEnd type="none" w="sm" len="sm"/>
            <a:tailEnd type="none" w="sm" len="sm"/>
          </a:ln>
        </p:spPr>
        <p:txBody>
          <a:bodyPr/>
          <a:lstStyle/>
          <a:p>
            <a:endParaRPr lang="en-IN"/>
          </a:p>
        </p:txBody>
      </p:sp>
      <p:grpSp>
        <p:nvGrpSpPr>
          <p:cNvPr id="5" name="Group 5"/>
          <p:cNvGrpSpPr/>
          <p:nvPr/>
        </p:nvGrpSpPr>
        <p:grpSpPr>
          <a:xfrm>
            <a:off x="1677242" y="-18353"/>
            <a:ext cx="885763" cy="1078585"/>
            <a:chOff x="0" y="0"/>
            <a:chExt cx="2771140" cy="3374390"/>
          </a:xfrm>
        </p:grpSpPr>
        <p:sp>
          <p:nvSpPr>
            <p:cNvPr id="6" name="Freeform 6"/>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7" name="Freeform 7"/>
          <p:cNvSpPr/>
          <p:nvPr/>
        </p:nvSpPr>
        <p:spPr>
          <a:xfrm>
            <a:off x="2849440" y="4965379"/>
            <a:ext cx="1763045" cy="1763045"/>
          </a:xfrm>
          <a:custGeom>
            <a:avLst/>
            <a:gdLst/>
            <a:ahLst/>
            <a:cxnLst/>
            <a:rect l="l" t="t" r="r" b="b"/>
            <a:pathLst>
              <a:path w="1763045" h="1763045">
                <a:moveTo>
                  <a:pt x="0" y="0"/>
                </a:moveTo>
                <a:lnTo>
                  <a:pt x="1763045" y="0"/>
                </a:lnTo>
                <a:lnTo>
                  <a:pt x="1763045" y="1763045"/>
                </a:lnTo>
                <a:lnTo>
                  <a:pt x="0" y="17630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1677242" y="1720201"/>
            <a:ext cx="8353504" cy="1988820"/>
          </a:xfrm>
          <a:prstGeom prst="rect">
            <a:avLst/>
          </a:prstGeom>
        </p:spPr>
        <p:txBody>
          <a:bodyPr lIns="0" tIns="0" rIns="0" bIns="0" rtlCol="0" anchor="t">
            <a:spAutoFit/>
          </a:bodyPr>
          <a:lstStyle/>
          <a:p>
            <a:pPr>
              <a:lnSpc>
                <a:spcPts val="7980"/>
              </a:lnSpc>
            </a:pPr>
            <a:r>
              <a:rPr lang="en-US" sz="5700" dirty="0">
                <a:solidFill>
                  <a:srgbClr val="012F71"/>
                </a:solidFill>
                <a:latin typeface="Poppins Bold"/>
              </a:rPr>
              <a:t>Why is this problem important?</a:t>
            </a:r>
          </a:p>
        </p:txBody>
      </p:sp>
      <p:grpSp>
        <p:nvGrpSpPr>
          <p:cNvPr id="9" name="Group 9"/>
          <p:cNvGrpSpPr/>
          <p:nvPr/>
        </p:nvGrpSpPr>
        <p:grpSpPr>
          <a:xfrm>
            <a:off x="7088935" y="3308906"/>
            <a:ext cx="4108785" cy="5075991"/>
            <a:chOff x="0" y="0"/>
            <a:chExt cx="2155746" cy="2663207"/>
          </a:xfrm>
        </p:grpSpPr>
        <p:sp>
          <p:nvSpPr>
            <p:cNvPr id="10" name="Freeform 10"/>
            <p:cNvSpPr/>
            <p:nvPr/>
          </p:nvSpPr>
          <p:spPr>
            <a:xfrm>
              <a:off x="0" y="0"/>
              <a:ext cx="2155746" cy="2663207"/>
            </a:xfrm>
            <a:custGeom>
              <a:avLst/>
              <a:gdLst/>
              <a:ahLst/>
              <a:cxnLst/>
              <a:rect l="l" t="t" r="r" b="b"/>
              <a:pathLst>
                <a:path w="2155746" h="2663207">
                  <a:moveTo>
                    <a:pt x="2031286" y="59690"/>
                  </a:moveTo>
                  <a:cubicBezTo>
                    <a:pt x="2066846" y="59690"/>
                    <a:pt x="2096056" y="88900"/>
                    <a:pt x="2096056" y="124460"/>
                  </a:cubicBezTo>
                  <a:lnTo>
                    <a:pt x="2096056" y="2538747"/>
                  </a:lnTo>
                  <a:cubicBezTo>
                    <a:pt x="2096056" y="2574307"/>
                    <a:pt x="2066846" y="2603517"/>
                    <a:pt x="2031286" y="2603517"/>
                  </a:cubicBezTo>
                  <a:lnTo>
                    <a:pt x="124460" y="2603517"/>
                  </a:lnTo>
                  <a:cubicBezTo>
                    <a:pt x="88900" y="2603517"/>
                    <a:pt x="59690" y="2574307"/>
                    <a:pt x="59690" y="2538747"/>
                  </a:cubicBezTo>
                  <a:lnTo>
                    <a:pt x="59690" y="124460"/>
                  </a:lnTo>
                  <a:cubicBezTo>
                    <a:pt x="59690" y="88900"/>
                    <a:pt x="88900" y="59690"/>
                    <a:pt x="124460" y="59690"/>
                  </a:cubicBezTo>
                  <a:lnTo>
                    <a:pt x="2031286" y="59690"/>
                  </a:lnTo>
                  <a:moveTo>
                    <a:pt x="2031286" y="0"/>
                  </a:moveTo>
                  <a:lnTo>
                    <a:pt x="124460" y="0"/>
                  </a:lnTo>
                  <a:cubicBezTo>
                    <a:pt x="55880" y="0"/>
                    <a:pt x="0" y="55880"/>
                    <a:pt x="0" y="124460"/>
                  </a:cubicBezTo>
                  <a:lnTo>
                    <a:pt x="0" y="2538747"/>
                  </a:lnTo>
                  <a:cubicBezTo>
                    <a:pt x="0" y="2607327"/>
                    <a:pt x="55880" y="2663207"/>
                    <a:pt x="124460" y="2663207"/>
                  </a:cubicBezTo>
                  <a:lnTo>
                    <a:pt x="2031286" y="2663207"/>
                  </a:lnTo>
                  <a:cubicBezTo>
                    <a:pt x="2099866" y="2663207"/>
                    <a:pt x="2155746" y="2607327"/>
                    <a:pt x="2155746" y="2538747"/>
                  </a:cubicBezTo>
                  <a:lnTo>
                    <a:pt x="2155746" y="124460"/>
                  </a:lnTo>
                  <a:cubicBezTo>
                    <a:pt x="2155746" y="55880"/>
                    <a:pt x="2099866" y="0"/>
                    <a:pt x="2031286" y="0"/>
                  </a:cubicBezTo>
                  <a:close/>
                </a:path>
              </a:pathLst>
            </a:custGeom>
            <a:solidFill>
              <a:srgbClr val="F47C00"/>
            </a:solidFill>
          </p:spPr>
          <p:txBody>
            <a:bodyPr/>
            <a:lstStyle/>
            <a:p>
              <a:endParaRPr lang="en-IN"/>
            </a:p>
          </p:txBody>
        </p:sp>
      </p:grpSp>
      <p:sp>
        <p:nvSpPr>
          <p:cNvPr id="11" name="AutoShape 11"/>
          <p:cNvSpPr/>
          <p:nvPr/>
        </p:nvSpPr>
        <p:spPr>
          <a:xfrm flipH="1">
            <a:off x="7708522" y="5823089"/>
            <a:ext cx="2869612" cy="0"/>
          </a:xfrm>
          <a:prstGeom prst="line">
            <a:avLst/>
          </a:prstGeom>
          <a:ln w="47625" cap="rnd">
            <a:solidFill>
              <a:srgbClr val="A6A6A6"/>
            </a:solidFill>
            <a:prstDash val="solid"/>
            <a:headEnd type="none" w="sm" len="sm"/>
            <a:tailEnd type="none" w="sm" len="sm"/>
          </a:ln>
        </p:spPr>
        <p:txBody>
          <a:bodyPr/>
          <a:lstStyle/>
          <a:p>
            <a:endParaRPr lang="en-IN"/>
          </a:p>
        </p:txBody>
      </p:sp>
      <p:grpSp>
        <p:nvGrpSpPr>
          <p:cNvPr id="12" name="Group 12"/>
          <p:cNvGrpSpPr/>
          <p:nvPr/>
        </p:nvGrpSpPr>
        <p:grpSpPr>
          <a:xfrm>
            <a:off x="12502645" y="4230681"/>
            <a:ext cx="4108785" cy="5075991"/>
            <a:chOff x="0" y="0"/>
            <a:chExt cx="2155746" cy="2663207"/>
          </a:xfrm>
        </p:grpSpPr>
        <p:sp>
          <p:nvSpPr>
            <p:cNvPr id="13" name="Freeform 13"/>
            <p:cNvSpPr/>
            <p:nvPr/>
          </p:nvSpPr>
          <p:spPr>
            <a:xfrm>
              <a:off x="0" y="0"/>
              <a:ext cx="2155746" cy="2663207"/>
            </a:xfrm>
            <a:custGeom>
              <a:avLst/>
              <a:gdLst/>
              <a:ahLst/>
              <a:cxnLst/>
              <a:rect l="l" t="t" r="r" b="b"/>
              <a:pathLst>
                <a:path w="2155746" h="2663207">
                  <a:moveTo>
                    <a:pt x="2031286" y="59690"/>
                  </a:moveTo>
                  <a:cubicBezTo>
                    <a:pt x="2066846" y="59690"/>
                    <a:pt x="2096056" y="88900"/>
                    <a:pt x="2096056" y="124460"/>
                  </a:cubicBezTo>
                  <a:lnTo>
                    <a:pt x="2096056" y="2538747"/>
                  </a:lnTo>
                  <a:cubicBezTo>
                    <a:pt x="2096056" y="2574307"/>
                    <a:pt x="2066846" y="2603517"/>
                    <a:pt x="2031286" y="2603517"/>
                  </a:cubicBezTo>
                  <a:lnTo>
                    <a:pt x="124460" y="2603517"/>
                  </a:lnTo>
                  <a:cubicBezTo>
                    <a:pt x="88900" y="2603517"/>
                    <a:pt x="59690" y="2574307"/>
                    <a:pt x="59690" y="2538747"/>
                  </a:cubicBezTo>
                  <a:lnTo>
                    <a:pt x="59690" y="124460"/>
                  </a:lnTo>
                  <a:cubicBezTo>
                    <a:pt x="59690" y="88900"/>
                    <a:pt x="88900" y="59690"/>
                    <a:pt x="124460" y="59690"/>
                  </a:cubicBezTo>
                  <a:lnTo>
                    <a:pt x="2031286" y="59690"/>
                  </a:lnTo>
                  <a:moveTo>
                    <a:pt x="2031286" y="0"/>
                  </a:moveTo>
                  <a:lnTo>
                    <a:pt x="124460" y="0"/>
                  </a:lnTo>
                  <a:cubicBezTo>
                    <a:pt x="55880" y="0"/>
                    <a:pt x="0" y="55880"/>
                    <a:pt x="0" y="124460"/>
                  </a:cubicBezTo>
                  <a:lnTo>
                    <a:pt x="0" y="2538747"/>
                  </a:lnTo>
                  <a:cubicBezTo>
                    <a:pt x="0" y="2607327"/>
                    <a:pt x="55880" y="2663207"/>
                    <a:pt x="124460" y="2663207"/>
                  </a:cubicBezTo>
                  <a:lnTo>
                    <a:pt x="2031286" y="2663207"/>
                  </a:lnTo>
                  <a:cubicBezTo>
                    <a:pt x="2099866" y="2663207"/>
                    <a:pt x="2155746" y="2607327"/>
                    <a:pt x="2155746" y="2538747"/>
                  </a:cubicBezTo>
                  <a:lnTo>
                    <a:pt x="2155746" y="124460"/>
                  </a:lnTo>
                  <a:cubicBezTo>
                    <a:pt x="2155746" y="55880"/>
                    <a:pt x="2099866" y="0"/>
                    <a:pt x="2031286" y="0"/>
                  </a:cubicBezTo>
                  <a:close/>
                </a:path>
              </a:pathLst>
            </a:custGeom>
            <a:solidFill>
              <a:srgbClr val="A6A6A6"/>
            </a:solidFill>
          </p:spPr>
          <p:txBody>
            <a:bodyPr/>
            <a:lstStyle/>
            <a:p>
              <a:endParaRPr lang="en-IN"/>
            </a:p>
          </p:txBody>
        </p:sp>
      </p:grpSp>
      <p:sp>
        <p:nvSpPr>
          <p:cNvPr id="14" name="AutoShape 14"/>
          <p:cNvSpPr/>
          <p:nvPr/>
        </p:nvSpPr>
        <p:spPr>
          <a:xfrm flipH="1">
            <a:off x="13122232" y="6744864"/>
            <a:ext cx="2869612" cy="0"/>
          </a:xfrm>
          <a:prstGeom prst="line">
            <a:avLst/>
          </a:prstGeom>
          <a:ln w="47625" cap="rnd">
            <a:solidFill>
              <a:srgbClr val="A6A6A6"/>
            </a:solidFill>
            <a:prstDash val="solid"/>
            <a:headEnd type="none" w="sm" len="sm"/>
            <a:tailEnd type="none" w="sm" len="sm"/>
          </a:ln>
        </p:spPr>
        <p:txBody>
          <a:bodyPr/>
          <a:lstStyle/>
          <a:p>
            <a:endParaRPr lang="en-IN"/>
          </a:p>
        </p:txBody>
      </p:sp>
      <p:sp>
        <p:nvSpPr>
          <p:cNvPr id="15" name="Freeform 15"/>
          <p:cNvSpPr/>
          <p:nvPr/>
        </p:nvSpPr>
        <p:spPr>
          <a:xfrm>
            <a:off x="8042097" y="3751343"/>
            <a:ext cx="2203806" cy="1763045"/>
          </a:xfrm>
          <a:custGeom>
            <a:avLst/>
            <a:gdLst/>
            <a:ahLst/>
            <a:cxnLst/>
            <a:rect l="l" t="t" r="r" b="b"/>
            <a:pathLst>
              <a:path w="2203806" h="1763045">
                <a:moveTo>
                  <a:pt x="0" y="0"/>
                </a:moveTo>
                <a:lnTo>
                  <a:pt x="2203806" y="0"/>
                </a:lnTo>
                <a:lnTo>
                  <a:pt x="2203806" y="1763045"/>
                </a:lnTo>
                <a:lnTo>
                  <a:pt x="0" y="17630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6" name="Freeform 16"/>
          <p:cNvSpPr/>
          <p:nvPr/>
        </p:nvSpPr>
        <p:spPr>
          <a:xfrm>
            <a:off x="13308864" y="4632866"/>
            <a:ext cx="2496347" cy="1763045"/>
          </a:xfrm>
          <a:custGeom>
            <a:avLst/>
            <a:gdLst/>
            <a:ahLst/>
            <a:cxnLst/>
            <a:rect l="l" t="t" r="r" b="b"/>
            <a:pathLst>
              <a:path w="2496347" h="1763045">
                <a:moveTo>
                  <a:pt x="0" y="0"/>
                </a:moveTo>
                <a:lnTo>
                  <a:pt x="2496347" y="0"/>
                </a:lnTo>
                <a:lnTo>
                  <a:pt x="2496347" y="1763045"/>
                </a:lnTo>
                <a:lnTo>
                  <a:pt x="0" y="17630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7" name="TextBox 17"/>
          <p:cNvSpPr txBox="1"/>
          <p:nvPr/>
        </p:nvSpPr>
        <p:spPr>
          <a:xfrm>
            <a:off x="2734661" y="7139290"/>
            <a:ext cx="1992603" cy="456358"/>
          </a:xfrm>
          <a:prstGeom prst="rect">
            <a:avLst/>
          </a:prstGeom>
        </p:spPr>
        <p:txBody>
          <a:bodyPr lIns="0" tIns="0" rIns="0" bIns="0" rtlCol="0" anchor="t">
            <a:spAutoFit/>
          </a:bodyPr>
          <a:lstStyle/>
          <a:p>
            <a:pPr algn="ctr">
              <a:lnSpc>
                <a:spcPts val="3721"/>
              </a:lnSpc>
            </a:pPr>
            <a:r>
              <a:rPr lang="en-US" sz="2658">
                <a:solidFill>
                  <a:srgbClr val="F09113"/>
                </a:solidFill>
                <a:latin typeface="Poppins Medium Bold"/>
              </a:rPr>
              <a:t>Airbnb</a:t>
            </a:r>
          </a:p>
        </p:txBody>
      </p:sp>
      <p:sp>
        <p:nvSpPr>
          <p:cNvPr id="18" name="TextBox 18"/>
          <p:cNvSpPr txBox="1"/>
          <p:nvPr/>
        </p:nvSpPr>
        <p:spPr>
          <a:xfrm>
            <a:off x="2296156" y="7645580"/>
            <a:ext cx="2966355" cy="1751321"/>
          </a:xfrm>
          <a:prstGeom prst="rect">
            <a:avLst/>
          </a:prstGeom>
        </p:spPr>
        <p:txBody>
          <a:bodyPr lIns="0" tIns="0" rIns="0" bIns="0" rtlCol="0" anchor="t">
            <a:spAutoFit/>
          </a:bodyPr>
          <a:lstStyle/>
          <a:p>
            <a:pPr>
              <a:lnSpc>
                <a:spcPts val="2363"/>
              </a:lnSpc>
            </a:pPr>
            <a:r>
              <a:rPr lang="en-US" sz="1687" dirty="0">
                <a:solidFill>
                  <a:srgbClr val="012F71"/>
                </a:solidFill>
                <a:latin typeface="Poppins Medium"/>
              </a:rPr>
              <a:t>As per the Q3 2023 shareholder letter, Airbnb's strategic priorities include, "Making hosting mainstream” and ‘Perfecting core services"</a:t>
            </a:r>
          </a:p>
        </p:txBody>
      </p:sp>
      <p:sp>
        <p:nvSpPr>
          <p:cNvPr id="19" name="TextBox 19"/>
          <p:cNvSpPr txBox="1"/>
          <p:nvPr/>
        </p:nvSpPr>
        <p:spPr>
          <a:xfrm>
            <a:off x="1677242" y="1293844"/>
            <a:ext cx="9901070" cy="445407"/>
          </a:xfrm>
          <a:prstGeom prst="rect">
            <a:avLst/>
          </a:prstGeom>
        </p:spPr>
        <p:txBody>
          <a:bodyPr lIns="0" tIns="0" rIns="0" bIns="0" rtlCol="0" anchor="t">
            <a:spAutoFit/>
          </a:bodyPr>
          <a:lstStyle/>
          <a:p>
            <a:pPr>
              <a:lnSpc>
                <a:spcPts val="3799"/>
              </a:lnSpc>
            </a:pPr>
            <a:r>
              <a:rPr lang="en-US" sz="2714">
                <a:solidFill>
                  <a:srgbClr val="726F6F"/>
                </a:solidFill>
                <a:latin typeface="Poppins Medium"/>
              </a:rPr>
              <a:t>Examining from the perspective of key stakeholders</a:t>
            </a:r>
          </a:p>
        </p:txBody>
      </p:sp>
      <p:sp>
        <p:nvSpPr>
          <p:cNvPr id="20" name="TextBox 20"/>
          <p:cNvSpPr txBox="1"/>
          <p:nvPr/>
        </p:nvSpPr>
        <p:spPr>
          <a:xfrm>
            <a:off x="8147026" y="5881393"/>
            <a:ext cx="1992603" cy="456358"/>
          </a:xfrm>
          <a:prstGeom prst="rect">
            <a:avLst/>
          </a:prstGeom>
        </p:spPr>
        <p:txBody>
          <a:bodyPr lIns="0" tIns="0" rIns="0" bIns="0" rtlCol="0" anchor="t">
            <a:spAutoFit/>
          </a:bodyPr>
          <a:lstStyle/>
          <a:p>
            <a:pPr algn="ctr">
              <a:lnSpc>
                <a:spcPts val="3721"/>
              </a:lnSpc>
            </a:pPr>
            <a:r>
              <a:rPr lang="en-US" sz="2658">
                <a:solidFill>
                  <a:srgbClr val="F09113"/>
                </a:solidFill>
                <a:latin typeface="Poppins Medium Bold"/>
              </a:rPr>
              <a:t>Hosts</a:t>
            </a:r>
          </a:p>
        </p:txBody>
      </p:sp>
      <p:sp>
        <p:nvSpPr>
          <p:cNvPr id="21" name="TextBox 21"/>
          <p:cNvSpPr txBox="1"/>
          <p:nvPr/>
        </p:nvSpPr>
        <p:spPr>
          <a:xfrm>
            <a:off x="7708522" y="6391292"/>
            <a:ext cx="2869612" cy="1458639"/>
          </a:xfrm>
          <a:prstGeom prst="rect">
            <a:avLst/>
          </a:prstGeom>
        </p:spPr>
        <p:txBody>
          <a:bodyPr lIns="0" tIns="0" rIns="0" bIns="0" rtlCol="0" anchor="t">
            <a:spAutoFit/>
          </a:bodyPr>
          <a:lstStyle/>
          <a:p>
            <a:pPr>
              <a:lnSpc>
                <a:spcPts val="2363"/>
              </a:lnSpc>
            </a:pPr>
            <a:r>
              <a:rPr lang="en-US" sz="1687" dirty="0">
                <a:solidFill>
                  <a:srgbClr val="012F71"/>
                </a:solidFill>
                <a:latin typeface="Poppins Medium"/>
              </a:rPr>
              <a:t>Hosts are interested in predicting the potential revenue they can earn from their property listings</a:t>
            </a:r>
          </a:p>
        </p:txBody>
      </p:sp>
      <p:sp>
        <p:nvSpPr>
          <p:cNvPr id="22" name="TextBox 22"/>
          <p:cNvSpPr txBox="1"/>
          <p:nvPr/>
        </p:nvSpPr>
        <p:spPr>
          <a:xfrm>
            <a:off x="13560736" y="6774593"/>
            <a:ext cx="1992603" cy="456358"/>
          </a:xfrm>
          <a:prstGeom prst="rect">
            <a:avLst/>
          </a:prstGeom>
        </p:spPr>
        <p:txBody>
          <a:bodyPr lIns="0" tIns="0" rIns="0" bIns="0" rtlCol="0" anchor="t">
            <a:spAutoFit/>
          </a:bodyPr>
          <a:lstStyle/>
          <a:p>
            <a:pPr algn="ctr">
              <a:lnSpc>
                <a:spcPts val="3721"/>
              </a:lnSpc>
            </a:pPr>
            <a:r>
              <a:rPr lang="en-US" sz="2658">
                <a:solidFill>
                  <a:srgbClr val="F09113"/>
                </a:solidFill>
                <a:latin typeface="Poppins Medium Bold"/>
              </a:rPr>
              <a:t>Guests</a:t>
            </a:r>
          </a:p>
        </p:txBody>
      </p:sp>
      <p:sp>
        <p:nvSpPr>
          <p:cNvPr id="23" name="TextBox 23"/>
          <p:cNvSpPr txBox="1"/>
          <p:nvPr/>
        </p:nvSpPr>
        <p:spPr>
          <a:xfrm>
            <a:off x="13121770" y="7185721"/>
            <a:ext cx="3208213" cy="2044004"/>
          </a:xfrm>
          <a:prstGeom prst="rect">
            <a:avLst/>
          </a:prstGeom>
        </p:spPr>
        <p:txBody>
          <a:bodyPr lIns="0" tIns="0" rIns="0" bIns="0" rtlCol="0" anchor="t">
            <a:spAutoFit/>
          </a:bodyPr>
          <a:lstStyle/>
          <a:p>
            <a:pPr>
              <a:lnSpc>
                <a:spcPts val="2363"/>
              </a:lnSpc>
            </a:pPr>
            <a:r>
              <a:rPr lang="en-US" sz="1687">
                <a:solidFill>
                  <a:srgbClr val="012F71"/>
                </a:solidFill>
                <a:latin typeface="Poppins Medium"/>
              </a:rPr>
              <a:t>As demand for short-term rentals will continue to show strong growth in 2023 with a 5.5% increase in booked stays, guests will benefit from new listings and price variety</a:t>
            </a:r>
          </a:p>
        </p:txBody>
      </p:sp>
      <p:sp>
        <p:nvSpPr>
          <p:cNvPr id="24" name="TextBox 24"/>
          <p:cNvSpPr txBox="1"/>
          <p:nvPr/>
        </p:nvSpPr>
        <p:spPr>
          <a:xfrm>
            <a:off x="6507269" y="9591560"/>
            <a:ext cx="5272117" cy="283210"/>
          </a:xfrm>
          <a:prstGeom prst="rect">
            <a:avLst/>
          </a:prstGeom>
        </p:spPr>
        <p:txBody>
          <a:bodyPr lIns="0" tIns="0" rIns="0" bIns="0" rtlCol="0" anchor="t">
            <a:spAutoFit/>
          </a:bodyPr>
          <a:lstStyle/>
          <a:p>
            <a:pPr algn="ctr">
              <a:lnSpc>
                <a:spcPts val="2239"/>
              </a:lnSpc>
            </a:pPr>
            <a:r>
              <a:rPr lang="en-US" sz="1599">
                <a:solidFill>
                  <a:srgbClr val="FF1616"/>
                </a:solidFill>
                <a:latin typeface="Arimo Italics"/>
              </a:rPr>
              <a:t>See References</a:t>
            </a:r>
          </a:p>
        </p:txBody>
      </p:sp>
    </p:spTree>
  </p:cSld>
  <p:clrMapOvr>
    <a:masterClrMapping/>
  </p:clrMapOvr>
  <mc:AlternateContent xmlns:mc="http://schemas.openxmlformats.org/markup-compatibility/2006">
    <mc:Choice xmlns:p14="http://schemas.microsoft.com/office/powerpoint/2010/main" Requires="p14">
      <p:transition spd="slow" p14:dur="2000" advTm="64375"/>
    </mc:Choice>
    <mc:Fallback>
      <p:transition spd="slow" advTm="6437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8408"/>
            <a:ext cx="9144000" cy="10503817"/>
            <a:chOff x="0" y="0"/>
            <a:chExt cx="1666119" cy="1913890"/>
          </a:xfrm>
        </p:grpSpPr>
        <p:sp>
          <p:nvSpPr>
            <p:cNvPr id="3" name="Freeform 3"/>
            <p:cNvSpPr/>
            <p:nvPr/>
          </p:nvSpPr>
          <p:spPr>
            <a:xfrm>
              <a:off x="0" y="0"/>
              <a:ext cx="1666119" cy="1913890"/>
            </a:xfrm>
            <a:custGeom>
              <a:avLst/>
              <a:gdLst/>
              <a:ahLst/>
              <a:cxnLst/>
              <a:rect l="l" t="t" r="r" b="b"/>
              <a:pathLst>
                <a:path w="1666119" h="1913890">
                  <a:moveTo>
                    <a:pt x="1541659" y="1913890"/>
                  </a:moveTo>
                  <a:lnTo>
                    <a:pt x="124460" y="1913890"/>
                  </a:lnTo>
                  <a:cubicBezTo>
                    <a:pt x="55880" y="1913890"/>
                    <a:pt x="0" y="1858010"/>
                    <a:pt x="0" y="1789430"/>
                  </a:cubicBezTo>
                  <a:lnTo>
                    <a:pt x="0" y="124460"/>
                  </a:lnTo>
                  <a:cubicBezTo>
                    <a:pt x="0" y="55880"/>
                    <a:pt x="55880" y="0"/>
                    <a:pt x="124460" y="0"/>
                  </a:cubicBezTo>
                  <a:lnTo>
                    <a:pt x="1541659" y="0"/>
                  </a:lnTo>
                  <a:cubicBezTo>
                    <a:pt x="1610239" y="0"/>
                    <a:pt x="1666119" y="55880"/>
                    <a:pt x="1666119" y="124460"/>
                  </a:cubicBezTo>
                  <a:lnTo>
                    <a:pt x="1666119" y="1789430"/>
                  </a:lnTo>
                  <a:cubicBezTo>
                    <a:pt x="1666119" y="1858010"/>
                    <a:pt x="1610239" y="1913890"/>
                    <a:pt x="1541659" y="1913890"/>
                  </a:cubicBezTo>
                  <a:close/>
                </a:path>
              </a:pathLst>
            </a:custGeom>
            <a:solidFill>
              <a:srgbClr val="FECB00"/>
            </a:solidFill>
          </p:spPr>
          <p:txBody>
            <a:bodyPr/>
            <a:lstStyle/>
            <a:p>
              <a:endParaRPr lang="en-IN"/>
            </a:p>
          </p:txBody>
        </p:sp>
      </p:grpSp>
      <p:grpSp>
        <p:nvGrpSpPr>
          <p:cNvPr id="4" name="Group 4"/>
          <p:cNvGrpSpPr/>
          <p:nvPr/>
        </p:nvGrpSpPr>
        <p:grpSpPr>
          <a:xfrm>
            <a:off x="10539473" y="0"/>
            <a:ext cx="885763" cy="1078585"/>
            <a:chOff x="0" y="0"/>
            <a:chExt cx="2771140" cy="3374390"/>
          </a:xfrm>
        </p:grpSpPr>
        <p:sp>
          <p:nvSpPr>
            <p:cNvPr id="5" name="Freeform 5"/>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6" name="TextBox 6"/>
          <p:cNvSpPr txBox="1"/>
          <p:nvPr/>
        </p:nvSpPr>
        <p:spPr>
          <a:xfrm>
            <a:off x="1028700" y="2313159"/>
            <a:ext cx="6245161" cy="5400675"/>
          </a:xfrm>
          <a:prstGeom prst="rect">
            <a:avLst/>
          </a:prstGeom>
        </p:spPr>
        <p:txBody>
          <a:bodyPr lIns="0" tIns="0" rIns="0" bIns="0" rtlCol="0" anchor="t">
            <a:spAutoFit/>
          </a:bodyPr>
          <a:lstStyle/>
          <a:p>
            <a:pPr>
              <a:lnSpc>
                <a:spcPts val="44100"/>
              </a:lnSpc>
            </a:pPr>
            <a:r>
              <a:rPr lang="en-US" sz="31500">
                <a:solidFill>
                  <a:srgbClr val="FFFFFF"/>
                </a:solidFill>
                <a:latin typeface="Poppins Bold"/>
              </a:rPr>
              <a:t>02</a:t>
            </a:r>
          </a:p>
        </p:txBody>
      </p:sp>
      <p:sp>
        <p:nvSpPr>
          <p:cNvPr id="7" name="TextBox 7"/>
          <p:cNvSpPr txBox="1"/>
          <p:nvPr/>
        </p:nvSpPr>
        <p:spPr>
          <a:xfrm>
            <a:off x="10007385" y="3833984"/>
            <a:ext cx="7251915" cy="2797174"/>
          </a:xfrm>
          <a:prstGeom prst="rect">
            <a:avLst/>
          </a:prstGeom>
        </p:spPr>
        <p:txBody>
          <a:bodyPr lIns="0" tIns="0" rIns="0" bIns="0" rtlCol="0" anchor="t">
            <a:spAutoFit/>
          </a:bodyPr>
          <a:lstStyle/>
          <a:p>
            <a:pPr>
              <a:lnSpc>
                <a:spcPts val="11200"/>
              </a:lnSpc>
            </a:pPr>
            <a:r>
              <a:rPr lang="en-US" sz="8000">
                <a:solidFill>
                  <a:srgbClr val="FECB00"/>
                </a:solidFill>
                <a:latin typeface="Poppins Bold Bold"/>
              </a:rPr>
              <a:t>Data Investigation</a:t>
            </a:r>
          </a:p>
        </p:txBody>
      </p:sp>
    </p:spTree>
  </p:cSld>
  <p:clrMapOvr>
    <a:masterClrMapping/>
  </p:clrMapOvr>
  <mc:AlternateContent xmlns:mc="http://schemas.openxmlformats.org/markup-compatibility/2006">
    <mc:Choice xmlns:p14="http://schemas.microsoft.com/office/powerpoint/2010/main" Requires="p14">
      <p:transition spd="slow" p14:dur="2000" advTm="4505"/>
    </mc:Choice>
    <mc:Fallback>
      <p:transition spd="slow" advTm="450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77242" y="-18353"/>
            <a:ext cx="885763" cy="1078585"/>
            <a:chOff x="0" y="0"/>
            <a:chExt cx="2771140" cy="3374390"/>
          </a:xfrm>
        </p:grpSpPr>
        <p:sp>
          <p:nvSpPr>
            <p:cNvPr id="3" name="Freeform 3"/>
            <p:cNvSpPr/>
            <p:nvPr/>
          </p:nvSpPr>
          <p:spPr>
            <a:xfrm>
              <a:off x="0" y="0"/>
              <a:ext cx="2771140" cy="3374390"/>
            </a:xfrm>
            <a:custGeom>
              <a:avLst/>
              <a:gdLst/>
              <a:ahLst/>
              <a:cxnLst/>
              <a:rect l="l" t="t" r="r" b="b"/>
              <a:pathLst>
                <a:path w="2771140" h="3374390">
                  <a:moveTo>
                    <a:pt x="0" y="0"/>
                  </a:moveTo>
                  <a:lnTo>
                    <a:pt x="0" y="2471420"/>
                  </a:lnTo>
                  <a:lnTo>
                    <a:pt x="1384300" y="3374390"/>
                  </a:lnTo>
                  <a:lnTo>
                    <a:pt x="2771140" y="2471420"/>
                  </a:lnTo>
                  <a:lnTo>
                    <a:pt x="2771140" y="0"/>
                  </a:lnTo>
                  <a:close/>
                </a:path>
              </a:pathLst>
            </a:custGeom>
            <a:solidFill>
              <a:srgbClr val="014A74"/>
            </a:solidFill>
          </p:spPr>
          <p:txBody>
            <a:bodyPr/>
            <a:lstStyle/>
            <a:p>
              <a:endParaRPr lang="en-IN"/>
            </a:p>
          </p:txBody>
        </p:sp>
      </p:grpSp>
      <p:sp>
        <p:nvSpPr>
          <p:cNvPr id="4" name="Freeform 4"/>
          <p:cNvSpPr/>
          <p:nvPr/>
        </p:nvSpPr>
        <p:spPr>
          <a:xfrm>
            <a:off x="11907914" y="3983337"/>
            <a:ext cx="5352585" cy="4114800"/>
          </a:xfrm>
          <a:custGeom>
            <a:avLst/>
            <a:gdLst/>
            <a:ahLst/>
            <a:cxnLst/>
            <a:rect l="l" t="t" r="r" b="b"/>
            <a:pathLst>
              <a:path w="5352585" h="4114800">
                <a:moveTo>
                  <a:pt x="0" y="0"/>
                </a:moveTo>
                <a:lnTo>
                  <a:pt x="5352585" y="0"/>
                </a:lnTo>
                <a:lnTo>
                  <a:pt x="535258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TextBox 5"/>
          <p:cNvSpPr txBox="1"/>
          <p:nvPr/>
        </p:nvSpPr>
        <p:spPr>
          <a:xfrm>
            <a:off x="1677242" y="4856481"/>
            <a:ext cx="6260102" cy="4656083"/>
          </a:xfrm>
          <a:prstGeom prst="rect">
            <a:avLst/>
          </a:prstGeom>
        </p:spPr>
        <p:txBody>
          <a:bodyPr lIns="0" tIns="0" rIns="0" bIns="0" rtlCol="0" anchor="t">
            <a:spAutoFit/>
          </a:bodyPr>
          <a:lstStyle/>
          <a:p>
            <a:pPr marL="437087" lvl="1" indent="-218544">
              <a:lnSpc>
                <a:spcPts val="2834"/>
              </a:lnSpc>
              <a:buFont typeface="Arial"/>
              <a:buChar char="•"/>
            </a:pPr>
            <a:r>
              <a:rPr lang="en-US" sz="2024" b="1">
                <a:solidFill>
                  <a:srgbClr val="012F71"/>
                </a:solidFill>
                <a:latin typeface="Poppins Medium"/>
              </a:rPr>
              <a:t>Number of rows: </a:t>
            </a:r>
            <a:r>
              <a:rPr lang="en-US" sz="2024">
                <a:solidFill>
                  <a:srgbClr val="012F71"/>
                </a:solidFill>
                <a:latin typeface="Poppins Medium"/>
              </a:rPr>
              <a:t>48,711 </a:t>
            </a:r>
          </a:p>
          <a:p>
            <a:pPr marL="437087" lvl="1" indent="-218544">
              <a:lnSpc>
                <a:spcPts val="2834"/>
              </a:lnSpc>
              <a:buFont typeface="Arial"/>
              <a:buChar char="•"/>
            </a:pPr>
            <a:r>
              <a:rPr lang="en-US" sz="2024" b="1">
                <a:solidFill>
                  <a:srgbClr val="012F71"/>
                </a:solidFill>
                <a:latin typeface="Poppins Medium"/>
              </a:rPr>
              <a:t>Number of columns: </a:t>
            </a:r>
            <a:r>
              <a:rPr lang="en-US" sz="2024">
                <a:solidFill>
                  <a:srgbClr val="012F71"/>
                </a:solidFill>
                <a:latin typeface="Poppins Medium"/>
              </a:rPr>
              <a:t>95 (few columns are duplicated)</a:t>
            </a:r>
          </a:p>
          <a:p>
            <a:pPr marL="437087" lvl="1" indent="-218544">
              <a:lnSpc>
                <a:spcPts val="2834"/>
              </a:lnSpc>
              <a:buFont typeface="Arial"/>
              <a:buChar char="•"/>
            </a:pPr>
            <a:r>
              <a:rPr lang="en-US" sz="2024" b="1">
                <a:solidFill>
                  <a:srgbClr val="012F71"/>
                </a:solidFill>
                <a:latin typeface="Poppins Medium"/>
              </a:rPr>
              <a:t>Missing values in the 'revenue' column: </a:t>
            </a:r>
            <a:r>
              <a:rPr lang="en-US" sz="2024">
                <a:solidFill>
                  <a:srgbClr val="012F71"/>
                </a:solidFill>
                <a:latin typeface="Poppins Medium"/>
              </a:rPr>
              <a:t>16,861 </a:t>
            </a:r>
          </a:p>
          <a:p>
            <a:pPr marL="437087" lvl="1" indent="-218544">
              <a:lnSpc>
                <a:spcPts val="2834"/>
              </a:lnSpc>
              <a:buFont typeface="Arial"/>
              <a:buChar char="•"/>
            </a:pPr>
            <a:r>
              <a:rPr lang="en-US" sz="2024">
                <a:solidFill>
                  <a:srgbClr val="012F71"/>
                </a:solidFill>
                <a:latin typeface="Poppins Medium Bold"/>
              </a:rPr>
              <a:t>Evaluation periods (</a:t>
            </a:r>
            <a:r>
              <a:rPr lang="en-US" sz="2024" err="1">
                <a:solidFill>
                  <a:srgbClr val="012F71"/>
                </a:solidFill>
                <a:latin typeface="Poppins Medium Bold"/>
              </a:rPr>
              <a:t>superhost_period_all</a:t>
            </a:r>
            <a:r>
              <a:rPr lang="en-US" sz="2024">
                <a:solidFill>
                  <a:srgbClr val="012F71"/>
                </a:solidFill>
                <a:latin typeface="Poppins Medium Bold"/>
              </a:rPr>
              <a:t>):</a:t>
            </a:r>
            <a:r>
              <a:rPr lang="en-US" sz="2024">
                <a:solidFill>
                  <a:srgbClr val="012F71"/>
                </a:solidFill>
                <a:latin typeface="Poppins Medium"/>
              </a:rPr>
              <a:t> 5 to 20</a:t>
            </a:r>
          </a:p>
          <a:p>
            <a:pPr marL="437087" lvl="1" indent="-218544">
              <a:lnSpc>
                <a:spcPts val="2834"/>
              </a:lnSpc>
              <a:buFont typeface="Arial"/>
              <a:buChar char="•"/>
            </a:pPr>
            <a:r>
              <a:rPr lang="en-US" sz="2024" b="1">
                <a:solidFill>
                  <a:srgbClr val="012F71"/>
                </a:solidFill>
                <a:latin typeface="Poppins Medium Bold"/>
              </a:rPr>
              <a:t>Property IDs that do not have information across all evaluation periods:</a:t>
            </a:r>
            <a:r>
              <a:rPr lang="en-US" sz="2024" b="1">
                <a:solidFill>
                  <a:srgbClr val="012F71"/>
                </a:solidFill>
                <a:latin typeface="Poppins Medium"/>
              </a:rPr>
              <a:t> </a:t>
            </a:r>
            <a:r>
              <a:rPr lang="en-US" sz="2024">
                <a:solidFill>
                  <a:srgbClr val="012F71"/>
                </a:solidFill>
                <a:latin typeface="Poppins Medium"/>
              </a:rPr>
              <a:t>9,348 </a:t>
            </a:r>
          </a:p>
          <a:p>
            <a:pPr marL="437087" lvl="1" indent="-218544">
              <a:lnSpc>
                <a:spcPts val="2834"/>
              </a:lnSpc>
              <a:buFont typeface="Arial"/>
              <a:buChar char="•"/>
            </a:pPr>
            <a:r>
              <a:rPr lang="en-US" sz="2024" err="1">
                <a:solidFill>
                  <a:srgbClr val="012F71"/>
                </a:solidFill>
                <a:latin typeface="Poppins Medium Bold"/>
              </a:rPr>
              <a:t>prev_xyz</a:t>
            </a:r>
            <a:r>
              <a:rPr lang="en-US" sz="2024">
                <a:solidFill>
                  <a:srgbClr val="012F71"/>
                </a:solidFill>
                <a:latin typeface="Poppins Medium Bold"/>
              </a:rPr>
              <a:t> variables: </a:t>
            </a:r>
            <a:r>
              <a:rPr lang="en-US" sz="2024">
                <a:solidFill>
                  <a:srgbClr val="012F71"/>
                </a:solidFill>
                <a:latin typeface="Poppins Medium"/>
              </a:rPr>
              <a:t>Capture information about previous evaluation period</a:t>
            </a:r>
          </a:p>
          <a:p>
            <a:pPr marL="437087" lvl="1" indent="-218544">
              <a:lnSpc>
                <a:spcPts val="2834"/>
              </a:lnSpc>
              <a:buFont typeface="Arial"/>
              <a:buChar char="•"/>
            </a:pPr>
            <a:r>
              <a:rPr lang="en-US" sz="2024" err="1">
                <a:solidFill>
                  <a:srgbClr val="012F71"/>
                </a:solidFill>
                <a:latin typeface="Poppins Medium Bold"/>
              </a:rPr>
              <a:t>xyz_year</a:t>
            </a:r>
            <a:r>
              <a:rPr lang="en-US" sz="2024">
                <a:solidFill>
                  <a:srgbClr val="012F71"/>
                </a:solidFill>
                <a:latin typeface="Poppins Medium Bold"/>
              </a:rPr>
              <a:t> variables:</a:t>
            </a:r>
            <a:r>
              <a:rPr lang="en-US" sz="2024">
                <a:solidFill>
                  <a:srgbClr val="012F71"/>
                </a:solidFill>
                <a:latin typeface="Poppins Medium"/>
              </a:rPr>
              <a:t> Capture information about previous year</a:t>
            </a:r>
          </a:p>
        </p:txBody>
      </p:sp>
      <p:sp>
        <p:nvSpPr>
          <p:cNvPr id="6" name="TextBox 6"/>
          <p:cNvSpPr txBox="1"/>
          <p:nvPr/>
        </p:nvSpPr>
        <p:spPr>
          <a:xfrm>
            <a:off x="1677242" y="3224263"/>
            <a:ext cx="6260102" cy="1396378"/>
          </a:xfrm>
          <a:prstGeom prst="rect">
            <a:avLst/>
          </a:prstGeom>
        </p:spPr>
        <p:txBody>
          <a:bodyPr lIns="0" tIns="0" rIns="0" bIns="0" rtlCol="0" anchor="t">
            <a:spAutoFit/>
          </a:bodyPr>
          <a:lstStyle/>
          <a:p>
            <a:pPr>
              <a:lnSpc>
                <a:spcPts val="2834"/>
              </a:lnSpc>
            </a:pPr>
            <a:r>
              <a:rPr lang="en-US" sz="2024">
                <a:solidFill>
                  <a:srgbClr val="EEB022"/>
                </a:solidFill>
                <a:latin typeface="Poppins Medium"/>
              </a:rPr>
              <a:t>Each row represents an Airbnb listing's data for a specific </a:t>
            </a:r>
            <a:r>
              <a:rPr lang="en-US" sz="2024" err="1">
                <a:solidFill>
                  <a:srgbClr val="EEB022"/>
                </a:solidFill>
                <a:latin typeface="Poppins Medium"/>
              </a:rPr>
              <a:t>Superhost</a:t>
            </a:r>
            <a:r>
              <a:rPr lang="en-US" sz="2024">
                <a:solidFill>
                  <a:srgbClr val="EEB022"/>
                </a:solidFill>
                <a:latin typeface="Poppins Medium"/>
              </a:rPr>
              <a:t> evaluation period, capturing both current and historical performance metrics</a:t>
            </a:r>
          </a:p>
        </p:txBody>
      </p:sp>
      <p:grpSp>
        <p:nvGrpSpPr>
          <p:cNvPr id="7" name="Group 7"/>
          <p:cNvGrpSpPr/>
          <p:nvPr/>
        </p:nvGrpSpPr>
        <p:grpSpPr>
          <a:xfrm>
            <a:off x="8316851" y="1729242"/>
            <a:ext cx="3018070" cy="4527104"/>
            <a:chOff x="0" y="0"/>
            <a:chExt cx="6350000" cy="9525000"/>
          </a:xfrm>
        </p:grpSpPr>
        <p:sp>
          <p:nvSpPr>
            <p:cNvPr id="8" name="Freeform 8"/>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49999" r="-50000"/>
              </a:stretch>
            </a:blipFill>
          </p:spPr>
          <p:txBody>
            <a:bodyPr/>
            <a:lstStyle/>
            <a:p>
              <a:endParaRPr lang="en-IN"/>
            </a:p>
          </p:txBody>
        </p:sp>
      </p:grpSp>
      <p:sp>
        <p:nvSpPr>
          <p:cNvPr id="9" name="TextBox 9"/>
          <p:cNvSpPr txBox="1"/>
          <p:nvPr/>
        </p:nvSpPr>
        <p:spPr>
          <a:xfrm>
            <a:off x="1677242" y="2222258"/>
            <a:ext cx="5298088" cy="836551"/>
          </a:xfrm>
          <a:prstGeom prst="rect">
            <a:avLst/>
          </a:prstGeom>
        </p:spPr>
        <p:txBody>
          <a:bodyPr lIns="0" tIns="0" rIns="0" bIns="0" rtlCol="0" anchor="t">
            <a:spAutoFit/>
          </a:bodyPr>
          <a:lstStyle/>
          <a:p>
            <a:pPr>
              <a:lnSpc>
                <a:spcPts val="6868"/>
              </a:lnSpc>
            </a:pPr>
            <a:r>
              <a:rPr lang="en-US" sz="4906">
                <a:solidFill>
                  <a:srgbClr val="012F71"/>
                </a:solidFill>
                <a:latin typeface="Poppins Bold"/>
              </a:rPr>
              <a:t>Airbnb: Dallas</a:t>
            </a:r>
          </a:p>
        </p:txBody>
      </p:sp>
      <p:sp>
        <p:nvSpPr>
          <p:cNvPr id="10" name="TextBox 10"/>
          <p:cNvSpPr txBox="1"/>
          <p:nvPr/>
        </p:nvSpPr>
        <p:spPr>
          <a:xfrm>
            <a:off x="1677242" y="1691142"/>
            <a:ext cx="4379669" cy="445770"/>
          </a:xfrm>
          <a:prstGeom prst="rect">
            <a:avLst/>
          </a:prstGeom>
        </p:spPr>
        <p:txBody>
          <a:bodyPr lIns="0" tIns="0" rIns="0" bIns="0" rtlCol="0" anchor="t">
            <a:spAutoFit/>
          </a:bodyPr>
          <a:lstStyle/>
          <a:p>
            <a:pPr>
              <a:lnSpc>
                <a:spcPts val="3779"/>
              </a:lnSpc>
            </a:pPr>
            <a:r>
              <a:rPr lang="en-US" sz="2700">
                <a:solidFill>
                  <a:srgbClr val="726F6F"/>
                </a:solidFill>
                <a:latin typeface="Poppins Medium"/>
              </a:rPr>
              <a:t>Dataset</a:t>
            </a:r>
          </a:p>
        </p:txBody>
      </p:sp>
      <p:sp>
        <p:nvSpPr>
          <p:cNvPr id="11" name="TextBox 11"/>
          <p:cNvSpPr txBox="1"/>
          <p:nvPr/>
        </p:nvSpPr>
        <p:spPr>
          <a:xfrm>
            <a:off x="12069501" y="4212533"/>
            <a:ext cx="1477371" cy="611505"/>
          </a:xfrm>
          <a:prstGeom prst="rect">
            <a:avLst/>
          </a:prstGeom>
        </p:spPr>
        <p:txBody>
          <a:bodyPr lIns="0" tIns="0" rIns="0" bIns="0" rtlCol="0" anchor="t">
            <a:spAutoFit/>
          </a:bodyPr>
          <a:lstStyle/>
          <a:p>
            <a:pPr algn="ctr">
              <a:lnSpc>
                <a:spcPts val="2520"/>
              </a:lnSpc>
            </a:pPr>
            <a:r>
              <a:rPr lang="en-US" sz="1800">
                <a:solidFill>
                  <a:srgbClr val="012F71"/>
                </a:solidFill>
                <a:latin typeface="Poppins Medium Bold"/>
              </a:rPr>
              <a:t>superhost_period_all</a:t>
            </a:r>
          </a:p>
        </p:txBody>
      </p:sp>
      <p:sp>
        <p:nvSpPr>
          <p:cNvPr id="12" name="TextBox 12"/>
          <p:cNvSpPr txBox="1"/>
          <p:nvPr/>
        </p:nvSpPr>
        <p:spPr>
          <a:xfrm>
            <a:off x="15667518" y="4055371"/>
            <a:ext cx="1477371" cy="925830"/>
          </a:xfrm>
          <a:prstGeom prst="rect">
            <a:avLst/>
          </a:prstGeom>
        </p:spPr>
        <p:txBody>
          <a:bodyPr lIns="0" tIns="0" rIns="0" bIns="0" rtlCol="0" anchor="t">
            <a:spAutoFit/>
          </a:bodyPr>
          <a:lstStyle/>
          <a:p>
            <a:pPr algn="ctr">
              <a:lnSpc>
                <a:spcPts val="2520"/>
              </a:lnSpc>
            </a:pPr>
            <a:r>
              <a:rPr lang="en-US" sz="1800">
                <a:solidFill>
                  <a:srgbClr val="012F71"/>
                </a:solidFill>
                <a:latin typeface="Poppins Medium Bold"/>
              </a:rPr>
              <a:t>Time period of data checked</a:t>
            </a:r>
          </a:p>
        </p:txBody>
      </p:sp>
      <p:sp>
        <p:nvSpPr>
          <p:cNvPr id="13" name="TextBox 13"/>
          <p:cNvSpPr txBox="1"/>
          <p:nvPr/>
        </p:nvSpPr>
        <p:spPr>
          <a:xfrm>
            <a:off x="13868510" y="4212533"/>
            <a:ext cx="1477371" cy="611505"/>
          </a:xfrm>
          <a:prstGeom prst="rect">
            <a:avLst/>
          </a:prstGeom>
        </p:spPr>
        <p:txBody>
          <a:bodyPr lIns="0" tIns="0" rIns="0" bIns="0" rtlCol="0" anchor="t">
            <a:spAutoFit/>
          </a:bodyPr>
          <a:lstStyle/>
          <a:p>
            <a:pPr algn="ctr">
              <a:lnSpc>
                <a:spcPts val="2520"/>
              </a:lnSpc>
            </a:pPr>
            <a:r>
              <a:rPr lang="en-US" sz="1800">
                <a:solidFill>
                  <a:srgbClr val="012F71"/>
                </a:solidFill>
                <a:latin typeface="Poppins Medium Bold"/>
              </a:rPr>
              <a:t>Evaluation months</a:t>
            </a:r>
          </a:p>
        </p:txBody>
      </p:sp>
      <p:sp>
        <p:nvSpPr>
          <p:cNvPr id="14" name="TextBox 14"/>
          <p:cNvSpPr txBox="1"/>
          <p:nvPr/>
        </p:nvSpPr>
        <p:spPr>
          <a:xfrm>
            <a:off x="12069501" y="5383728"/>
            <a:ext cx="1477371" cy="297180"/>
          </a:xfrm>
          <a:prstGeom prst="rect">
            <a:avLst/>
          </a:prstGeom>
        </p:spPr>
        <p:txBody>
          <a:bodyPr lIns="0" tIns="0" rIns="0" bIns="0" rtlCol="0" anchor="t">
            <a:spAutoFit/>
          </a:bodyPr>
          <a:lstStyle/>
          <a:p>
            <a:pPr algn="ctr">
              <a:lnSpc>
                <a:spcPts val="2520"/>
              </a:lnSpc>
            </a:pPr>
            <a:r>
              <a:rPr lang="en-US" sz="1800">
                <a:solidFill>
                  <a:srgbClr val="726F6F"/>
                </a:solidFill>
                <a:latin typeface="Poppins Medium"/>
              </a:rPr>
              <a:t>5</a:t>
            </a:r>
          </a:p>
        </p:txBody>
      </p:sp>
      <p:sp>
        <p:nvSpPr>
          <p:cNvPr id="15" name="TextBox 15"/>
          <p:cNvSpPr txBox="1"/>
          <p:nvPr/>
        </p:nvSpPr>
        <p:spPr>
          <a:xfrm>
            <a:off x="12069501" y="6400047"/>
            <a:ext cx="1477371" cy="297180"/>
          </a:xfrm>
          <a:prstGeom prst="rect">
            <a:avLst/>
          </a:prstGeom>
        </p:spPr>
        <p:txBody>
          <a:bodyPr lIns="0" tIns="0" rIns="0" bIns="0" rtlCol="0" anchor="t">
            <a:spAutoFit/>
          </a:bodyPr>
          <a:lstStyle/>
          <a:p>
            <a:pPr algn="ctr">
              <a:lnSpc>
                <a:spcPts val="2520"/>
              </a:lnSpc>
            </a:pPr>
            <a:r>
              <a:rPr lang="en-US" sz="1800">
                <a:solidFill>
                  <a:srgbClr val="726F6F"/>
                </a:solidFill>
                <a:latin typeface="Poppins Medium"/>
              </a:rPr>
              <a:t>6</a:t>
            </a:r>
          </a:p>
        </p:txBody>
      </p:sp>
      <p:sp>
        <p:nvSpPr>
          <p:cNvPr id="16" name="TextBox 16"/>
          <p:cNvSpPr txBox="1"/>
          <p:nvPr/>
        </p:nvSpPr>
        <p:spPr>
          <a:xfrm>
            <a:off x="12069501" y="7425348"/>
            <a:ext cx="1477371" cy="297180"/>
          </a:xfrm>
          <a:prstGeom prst="rect">
            <a:avLst/>
          </a:prstGeom>
        </p:spPr>
        <p:txBody>
          <a:bodyPr lIns="0" tIns="0" rIns="0" bIns="0" rtlCol="0" anchor="t">
            <a:spAutoFit/>
          </a:bodyPr>
          <a:lstStyle/>
          <a:p>
            <a:pPr algn="ctr">
              <a:lnSpc>
                <a:spcPts val="2520"/>
              </a:lnSpc>
            </a:pPr>
            <a:r>
              <a:rPr lang="en-US" sz="1800">
                <a:solidFill>
                  <a:srgbClr val="726F6F"/>
                </a:solidFill>
                <a:latin typeface="Poppins Medium"/>
              </a:rPr>
              <a:t>7</a:t>
            </a:r>
          </a:p>
        </p:txBody>
      </p:sp>
      <p:sp>
        <p:nvSpPr>
          <p:cNvPr id="17" name="TextBox 17"/>
          <p:cNvSpPr txBox="1">
            <a:spLocks/>
          </p:cNvSpPr>
          <p:nvPr/>
        </p:nvSpPr>
        <p:spPr>
          <a:xfrm>
            <a:off x="13868510" y="5226566"/>
            <a:ext cx="1477370" cy="611505"/>
          </a:xfrm>
          <a:prstGeom prst="rect">
            <a:avLst/>
          </a:prstGeom>
        </p:spPr>
        <p:txBody>
          <a:bodyPr lIns="0" tIns="0" rIns="0" bIns="0" rtlCol="0" anchor="t">
            <a:spAutoFit/>
          </a:bodyPr>
          <a:lstStyle/>
          <a:p>
            <a:pPr algn="ctr">
              <a:lnSpc>
                <a:spcPts val="2520"/>
              </a:lnSpc>
            </a:pPr>
            <a:r>
              <a:rPr lang="en-US" sz="1800">
                <a:solidFill>
                  <a:srgbClr val="726F6F"/>
                </a:solidFill>
                <a:latin typeface="Poppins Medium"/>
              </a:rPr>
              <a:t>Jul 1st - Sept 30th, 2016</a:t>
            </a:r>
          </a:p>
        </p:txBody>
      </p:sp>
      <p:sp>
        <p:nvSpPr>
          <p:cNvPr id="18" name="TextBox 18"/>
          <p:cNvSpPr txBox="1">
            <a:spLocks/>
          </p:cNvSpPr>
          <p:nvPr/>
        </p:nvSpPr>
        <p:spPr>
          <a:xfrm>
            <a:off x="13845521" y="6242884"/>
            <a:ext cx="1477370" cy="611505"/>
          </a:xfrm>
          <a:prstGeom prst="rect">
            <a:avLst/>
          </a:prstGeom>
        </p:spPr>
        <p:txBody>
          <a:bodyPr lIns="0" tIns="0" rIns="0" bIns="0" rtlCol="0" anchor="t">
            <a:spAutoFit/>
          </a:bodyPr>
          <a:lstStyle/>
          <a:p>
            <a:pPr algn="ctr">
              <a:lnSpc>
                <a:spcPts val="2520"/>
              </a:lnSpc>
            </a:pPr>
            <a:r>
              <a:rPr lang="en-US" sz="1800">
                <a:solidFill>
                  <a:srgbClr val="726F6F"/>
                </a:solidFill>
                <a:latin typeface="Poppins Medium"/>
              </a:rPr>
              <a:t>Oct 1st - Dec  31st, 2016</a:t>
            </a:r>
          </a:p>
        </p:txBody>
      </p:sp>
      <p:sp>
        <p:nvSpPr>
          <p:cNvPr id="19" name="TextBox 19"/>
          <p:cNvSpPr txBox="1">
            <a:spLocks/>
          </p:cNvSpPr>
          <p:nvPr/>
        </p:nvSpPr>
        <p:spPr>
          <a:xfrm>
            <a:off x="13845521" y="7268186"/>
            <a:ext cx="1477370" cy="611505"/>
          </a:xfrm>
          <a:prstGeom prst="rect">
            <a:avLst/>
          </a:prstGeom>
        </p:spPr>
        <p:txBody>
          <a:bodyPr lIns="0" tIns="0" rIns="0" bIns="0" rtlCol="0" anchor="t">
            <a:spAutoFit/>
          </a:bodyPr>
          <a:lstStyle/>
          <a:p>
            <a:pPr algn="ctr">
              <a:lnSpc>
                <a:spcPts val="2520"/>
              </a:lnSpc>
            </a:pPr>
            <a:r>
              <a:rPr lang="en-US" sz="1800">
                <a:solidFill>
                  <a:srgbClr val="726F6F"/>
                </a:solidFill>
                <a:latin typeface="Poppins Medium"/>
              </a:rPr>
              <a:t>Jan 1st - Mar 31st, 2017</a:t>
            </a:r>
          </a:p>
        </p:txBody>
      </p:sp>
      <p:sp>
        <p:nvSpPr>
          <p:cNvPr id="20" name="TextBox 20"/>
          <p:cNvSpPr txBox="1"/>
          <p:nvPr/>
        </p:nvSpPr>
        <p:spPr>
          <a:xfrm>
            <a:off x="15667517" y="5077214"/>
            <a:ext cx="1477371" cy="946285"/>
          </a:xfrm>
          <a:prstGeom prst="rect">
            <a:avLst/>
          </a:prstGeom>
        </p:spPr>
        <p:txBody>
          <a:bodyPr lIns="0" tIns="0" rIns="0" bIns="0" rtlCol="0" anchor="t">
            <a:spAutoFit/>
          </a:bodyPr>
          <a:lstStyle/>
          <a:p>
            <a:pPr algn="ctr">
              <a:lnSpc>
                <a:spcPts val="2520"/>
              </a:lnSpc>
            </a:pPr>
            <a:r>
              <a:rPr lang="en-US" sz="1800">
                <a:solidFill>
                  <a:srgbClr val="726F6F"/>
                </a:solidFill>
                <a:latin typeface="Poppins Medium"/>
              </a:rPr>
              <a:t>Jul 1</a:t>
            </a:r>
            <a:r>
              <a:rPr lang="en-US" sz="1800" baseline="30000">
                <a:solidFill>
                  <a:srgbClr val="726F6F"/>
                </a:solidFill>
                <a:latin typeface="Poppins Medium"/>
              </a:rPr>
              <a:t>st</a:t>
            </a:r>
            <a:r>
              <a:rPr lang="en-US" sz="1800">
                <a:solidFill>
                  <a:srgbClr val="726F6F"/>
                </a:solidFill>
                <a:latin typeface="Poppins Medium"/>
              </a:rPr>
              <a:t> 2015 - Jun 30th, 2016</a:t>
            </a:r>
          </a:p>
        </p:txBody>
      </p:sp>
      <p:sp>
        <p:nvSpPr>
          <p:cNvPr id="21" name="TextBox 21"/>
          <p:cNvSpPr txBox="1">
            <a:spLocks/>
          </p:cNvSpPr>
          <p:nvPr/>
        </p:nvSpPr>
        <p:spPr>
          <a:xfrm>
            <a:off x="15667518" y="7268186"/>
            <a:ext cx="1477370" cy="611505"/>
          </a:xfrm>
          <a:prstGeom prst="rect">
            <a:avLst/>
          </a:prstGeom>
        </p:spPr>
        <p:txBody>
          <a:bodyPr lIns="0" tIns="0" rIns="0" bIns="0" rtlCol="0" anchor="t">
            <a:spAutoFit/>
          </a:bodyPr>
          <a:lstStyle/>
          <a:p>
            <a:pPr algn="ctr">
              <a:lnSpc>
                <a:spcPts val="2520"/>
              </a:lnSpc>
            </a:pPr>
            <a:r>
              <a:rPr lang="en-US" sz="1800">
                <a:solidFill>
                  <a:srgbClr val="726F6F"/>
                </a:solidFill>
                <a:latin typeface="Poppins Medium"/>
              </a:rPr>
              <a:t>Jan 1st - Dec 31st, 2016</a:t>
            </a:r>
          </a:p>
        </p:txBody>
      </p:sp>
      <p:sp>
        <p:nvSpPr>
          <p:cNvPr id="22" name="TextBox 22"/>
          <p:cNvSpPr txBox="1">
            <a:spLocks/>
          </p:cNvSpPr>
          <p:nvPr/>
        </p:nvSpPr>
        <p:spPr>
          <a:xfrm>
            <a:off x="15667518" y="6103455"/>
            <a:ext cx="1477370" cy="946285"/>
          </a:xfrm>
          <a:prstGeom prst="rect">
            <a:avLst/>
          </a:prstGeom>
        </p:spPr>
        <p:txBody>
          <a:bodyPr lIns="0" tIns="0" rIns="0" bIns="0" rtlCol="0" anchor="t">
            <a:spAutoFit/>
          </a:bodyPr>
          <a:lstStyle/>
          <a:p>
            <a:pPr algn="ctr">
              <a:lnSpc>
                <a:spcPts val="2520"/>
              </a:lnSpc>
            </a:pPr>
            <a:r>
              <a:rPr lang="en-US" sz="1800">
                <a:solidFill>
                  <a:srgbClr val="726F6F"/>
                </a:solidFill>
                <a:latin typeface="Poppins Medium"/>
              </a:rPr>
              <a:t>Oct 1</a:t>
            </a:r>
            <a:r>
              <a:rPr lang="en-US" sz="1800" baseline="30000">
                <a:solidFill>
                  <a:srgbClr val="726F6F"/>
                </a:solidFill>
                <a:latin typeface="Poppins Medium"/>
              </a:rPr>
              <a:t>st</a:t>
            </a:r>
            <a:r>
              <a:rPr lang="en-US" sz="1800">
                <a:solidFill>
                  <a:srgbClr val="726F6F"/>
                </a:solidFill>
                <a:latin typeface="Poppins Medium"/>
              </a:rPr>
              <a:t> 2015 - Sep 30th, 2016</a:t>
            </a:r>
          </a:p>
        </p:txBody>
      </p:sp>
      <p:sp>
        <p:nvSpPr>
          <p:cNvPr id="23" name="TextBox 23"/>
          <p:cNvSpPr txBox="1"/>
          <p:nvPr/>
        </p:nvSpPr>
        <p:spPr>
          <a:xfrm>
            <a:off x="12402547" y="3020708"/>
            <a:ext cx="4409297" cy="692150"/>
          </a:xfrm>
          <a:prstGeom prst="rect">
            <a:avLst/>
          </a:prstGeom>
        </p:spPr>
        <p:txBody>
          <a:bodyPr lIns="0" tIns="0" rIns="0" bIns="0" rtlCol="0" anchor="t">
            <a:spAutoFit/>
          </a:bodyPr>
          <a:lstStyle/>
          <a:p>
            <a:pPr algn="ctr">
              <a:lnSpc>
                <a:spcPts val="2800"/>
              </a:lnSpc>
              <a:spcBef>
                <a:spcPct val="0"/>
              </a:spcBef>
            </a:pPr>
            <a:r>
              <a:rPr lang="en-US" sz="2000">
                <a:solidFill>
                  <a:srgbClr val="EEB022"/>
                </a:solidFill>
                <a:latin typeface="Poppins Medium"/>
              </a:rPr>
              <a:t>Superhost Evaluation Periods and Corresponding Data Time Frames</a:t>
            </a:r>
          </a:p>
        </p:txBody>
      </p:sp>
    </p:spTree>
  </p:cSld>
  <p:clrMapOvr>
    <a:masterClrMapping/>
  </p:clrMapOvr>
  <mc:AlternateContent xmlns:mc="http://schemas.openxmlformats.org/markup-compatibility/2006">
    <mc:Choice xmlns:p14="http://schemas.microsoft.com/office/powerpoint/2010/main" Requires="p14">
      <p:transition spd="slow" p14:dur="2000" advTm="87711"/>
    </mc:Choice>
    <mc:Fallback>
      <p:transition spd="slow" advTm="8771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3110</Words>
  <Application>Microsoft Office PowerPoint</Application>
  <PresentationFormat>Custom</PresentationFormat>
  <Paragraphs>231</Paragraphs>
  <Slides>32</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Poppins Medium Medium</vt:lpstr>
      <vt:lpstr>Poppins Bold</vt:lpstr>
      <vt:lpstr>Söhne</vt:lpstr>
      <vt:lpstr>Roboto Condensed</vt:lpstr>
      <vt:lpstr>Poppins Medium</vt:lpstr>
      <vt:lpstr>Poppins Medium Bold</vt:lpstr>
      <vt:lpstr>Poppins Bold Bold</vt:lpstr>
      <vt:lpstr>Arimo Italics</vt:lpstr>
      <vt:lpstr>Calibri</vt:lpstr>
      <vt:lpstr>Arimo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Innovation</dc:title>
  <cp:lastModifiedBy>Piyush Arvindbhai Arvindbhai Kakde</cp:lastModifiedBy>
  <cp:revision>2</cp:revision>
  <dcterms:created xsi:type="dcterms:W3CDTF">2006-08-16T00:00:00Z</dcterms:created>
  <dcterms:modified xsi:type="dcterms:W3CDTF">2023-12-09T03:26:40Z</dcterms:modified>
  <dc:identifier>DAF2KD2vZSs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2023-12-08T22:53:55Z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36867cd6-d83f-435f-acb4-8b58f41a2d83</vt:lpwstr>
  </property>
  <property fmtid="{D5CDD505-2E9C-101B-9397-08002B2CF9AE}" pid="8" name="MSIP_Label_4044bd30-2ed7-4c9d-9d12-46200872a97b_ContentBits">
    <vt:lpwstr>0</vt:lpwstr>
  </property>
</Properties>
</file>